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5" roundtripDataSignature="AMtx7mjb5YC4dukRh3K22d5hJAlekMEX7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2.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7c3499a486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8" name="Google Shape;188;g37c3499a486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7c3499a486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8" name="Google Shape;198;g37c3499a486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7c3499a486_0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8" name="Google Shape;208;g37c3499a486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7c3499a486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8" name="Google Shape;218;g37c3499a486_0_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8" name="Google Shape;22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8" name="Google Shape;23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7" name="Google Shape;247;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3" name="Google Shape;25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9" name="Google Shape;25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7" name="Google Shape;26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 name="Google Shape;9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3" name="Google Shape;27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7c3499a486_0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1" name="Google Shape;111;g37c3499a486_0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1" name="Google Shape;12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3" name="Google Shape;13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5" name="Google Shape;14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6" name="Google Shape;15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8" name="Google Shape;16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7c3499a48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8" name="Google Shape;178;g37c3499a48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1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68" name="Shape 68"/>
        <p:cNvGrpSpPr/>
        <p:nvPr/>
      </p:nvGrpSpPr>
      <p:grpSpPr>
        <a:xfrm>
          <a:off x="0" y="0"/>
          <a:ext cx="0" cy="0"/>
          <a:chOff x="0" y="0"/>
          <a:chExt cx="0" cy="0"/>
        </a:xfrm>
      </p:grpSpPr>
      <p:sp>
        <p:nvSpPr>
          <p:cNvPr id="69" name="Google Shape;69;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5"/>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74" name="Shape 74"/>
        <p:cNvGrpSpPr/>
        <p:nvPr/>
      </p:nvGrpSpPr>
      <p:grpSpPr>
        <a:xfrm>
          <a:off x="0" y="0"/>
          <a:ext cx="0" cy="0"/>
          <a:chOff x="0" y="0"/>
          <a:chExt cx="0" cy="0"/>
        </a:xfrm>
      </p:grpSpPr>
      <p:sp>
        <p:nvSpPr>
          <p:cNvPr id="75" name="Google Shape;75;p2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7" name="Shape 17"/>
        <p:cNvGrpSpPr/>
        <p:nvPr/>
      </p:nvGrpSpPr>
      <p:grpSpPr>
        <a:xfrm>
          <a:off x="0" y="0"/>
          <a:ext cx="0" cy="0"/>
          <a:chOff x="0" y="0"/>
          <a:chExt cx="0" cy="0"/>
        </a:xfrm>
      </p:grpSpPr>
      <p:sp>
        <p:nvSpPr>
          <p:cNvPr id="18" name="Google Shape;18;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3" name="Shape 23"/>
        <p:cNvGrpSpPr/>
        <p:nvPr/>
      </p:nvGrpSpPr>
      <p:grpSpPr>
        <a:xfrm>
          <a:off x="0" y="0"/>
          <a:ext cx="0" cy="0"/>
          <a:chOff x="0" y="0"/>
          <a:chExt cx="0" cy="0"/>
        </a:xfrm>
      </p:grpSpPr>
      <p:sp>
        <p:nvSpPr>
          <p:cNvPr id="24" name="Google Shape;24;p18"/>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8"/>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29" name="Shape 29"/>
        <p:cNvGrpSpPr/>
        <p:nvPr/>
      </p:nvGrpSpPr>
      <p:grpSpPr>
        <a:xfrm>
          <a:off x="0" y="0"/>
          <a:ext cx="0" cy="0"/>
          <a:chOff x="0" y="0"/>
          <a:chExt cx="0" cy="0"/>
        </a:xfrm>
      </p:grpSpPr>
      <p:sp>
        <p:nvSpPr>
          <p:cNvPr id="30" name="Google Shape;30;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9"/>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9"/>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36" name="Shape 36"/>
        <p:cNvGrpSpPr/>
        <p:nvPr/>
      </p:nvGrpSpPr>
      <p:grpSpPr>
        <a:xfrm>
          <a:off x="0" y="0"/>
          <a:ext cx="0" cy="0"/>
          <a:chOff x="0" y="0"/>
          <a:chExt cx="0" cy="0"/>
        </a:xfrm>
      </p:grpSpPr>
      <p:sp>
        <p:nvSpPr>
          <p:cNvPr id="37" name="Google Shape;37;p2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0"/>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20"/>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0"/>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20"/>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45" name="Shape 45"/>
        <p:cNvGrpSpPr/>
        <p:nvPr/>
      </p:nvGrpSpPr>
      <p:grpSpPr>
        <a:xfrm>
          <a:off x="0" y="0"/>
          <a:ext cx="0" cy="0"/>
          <a:chOff x="0" y="0"/>
          <a:chExt cx="0" cy="0"/>
        </a:xfrm>
      </p:grpSpPr>
      <p:sp>
        <p:nvSpPr>
          <p:cNvPr id="46" name="Google Shape;46;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0" name="Shape 50"/>
        <p:cNvGrpSpPr/>
        <p:nvPr/>
      </p:nvGrpSpPr>
      <p:grpSpPr>
        <a:xfrm>
          <a:off x="0" y="0"/>
          <a:ext cx="0" cy="0"/>
          <a:chOff x="0" y="0"/>
          <a:chExt cx="0" cy="0"/>
        </a:xfrm>
      </p:grpSpPr>
      <p:sp>
        <p:nvSpPr>
          <p:cNvPr id="51" name="Google Shape;5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4" name="Shape 54"/>
        <p:cNvGrpSpPr/>
        <p:nvPr/>
      </p:nvGrpSpPr>
      <p:grpSpPr>
        <a:xfrm>
          <a:off x="0" y="0"/>
          <a:ext cx="0" cy="0"/>
          <a:chOff x="0" y="0"/>
          <a:chExt cx="0" cy="0"/>
        </a:xfrm>
      </p:grpSpPr>
      <p:sp>
        <p:nvSpPr>
          <p:cNvPr id="55" name="Google Shape;55;p2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1" name="Shape 61"/>
        <p:cNvGrpSpPr/>
        <p:nvPr/>
      </p:nvGrpSpPr>
      <p:grpSpPr>
        <a:xfrm>
          <a:off x="0" y="0"/>
          <a:ext cx="0" cy="0"/>
          <a:chOff x="0" y="0"/>
          <a:chExt cx="0" cy="0"/>
        </a:xfrm>
      </p:grpSpPr>
      <p:sp>
        <p:nvSpPr>
          <p:cNvPr id="62" name="Google Shape;62;p2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4"/>
          <p:cNvSpPr/>
          <p:nvPr>
            <p:ph idx="2" type="pic"/>
          </p:nvPr>
        </p:nvSpPr>
        <p:spPr>
          <a:xfrm>
            <a:off x="5183188" y="987425"/>
            <a:ext cx="6172200" cy="4873625"/>
          </a:xfrm>
          <a:prstGeom prst="rect">
            <a:avLst/>
          </a:prstGeom>
          <a:noFill/>
          <a:ln>
            <a:noFill/>
          </a:ln>
        </p:spPr>
      </p:sp>
      <p:sp>
        <p:nvSpPr>
          <p:cNvPr id="64" name="Google Shape;64;p2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transition spd="slow">
    <p:wipe dir="l"/>
  </p:transition>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dir="l"/>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12.png"/><Relationship Id="rId5" Type="http://schemas.openxmlformats.org/officeDocument/2006/relationships/image" Target="../media/image5.jpg"/><Relationship Id="rId6" Type="http://schemas.openxmlformats.org/officeDocument/2006/relationships/image" Target="../media/image4.png"/><Relationship Id="rId7"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jp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hyperlink" Target="https://duocuc-team-lafjvazm.atlassian.net/jira/software/projects/KAN/boards/1" TargetMode="External"/><Relationship Id="rId5" Type="http://schemas.openxmlformats.org/officeDocument/2006/relationships/image" Target="../media/image6.png"/><Relationship Id="rId6"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jpg"/><Relationship Id="rId4" Type="http://schemas.openxmlformats.org/officeDocument/2006/relationships/image" Target="../media/image11.png"/><Relationship Id="rId5"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descr="EscuelaIT Duoc UC - Escuela de Informática y Telecomunicaciones Duoc UC - Duoc  UC | LinkedIn" id="84" name="Google Shape;84;p1"/>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85" name="Google Shape;85;p1"/>
          <p:cNvSpPr txBox="1"/>
          <p:nvPr/>
        </p:nvSpPr>
        <p:spPr>
          <a:xfrm>
            <a:off x="5053250" y="5293900"/>
            <a:ext cx="7379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pic>
        <p:nvPicPr>
          <p:cNvPr id="86" name="Google Shape;86;p1" title="Imagen de WhatsApp 2025-09-05 a las 19.42.07_a590e4db.jpg"/>
          <p:cNvPicPr preferRelativeResize="0"/>
          <p:nvPr/>
        </p:nvPicPr>
        <p:blipFill>
          <a:blip r:embed="rId4">
            <a:alphaModFix/>
          </a:blip>
          <a:stretch>
            <a:fillRect/>
          </a:stretch>
        </p:blipFill>
        <p:spPr>
          <a:xfrm>
            <a:off x="2797299" y="511323"/>
            <a:ext cx="5835351" cy="5835351"/>
          </a:xfrm>
          <a:prstGeom prst="rect">
            <a:avLst/>
          </a:prstGeom>
          <a:noFill/>
          <a:ln>
            <a:noFill/>
          </a:ln>
        </p:spPr>
      </p:pic>
      <p:sp>
        <p:nvSpPr>
          <p:cNvPr id="87" name="Google Shape;87;p1"/>
          <p:cNvSpPr txBox="1"/>
          <p:nvPr/>
        </p:nvSpPr>
        <p:spPr>
          <a:xfrm>
            <a:off x="2606850" y="5293900"/>
            <a:ext cx="6577200" cy="1139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0" i="0" lang="es-MX" sz="4400" u="none" cap="none" strike="noStrike">
                <a:solidFill>
                  <a:schemeClr val="dk1"/>
                </a:solidFill>
                <a:latin typeface="Calibri"/>
                <a:ea typeface="Calibri"/>
                <a:cs typeface="Calibri"/>
                <a:sym typeface="Calibri"/>
              </a:rPr>
              <a:t>PROYECTO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rPr b="0" i="0" lang="es-MX" sz="2400" u="none" cap="none" strike="noStrike">
                <a:solidFill>
                  <a:schemeClr val="dk1"/>
                </a:solidFill>
                <a:latin typeface="Calibri"/>
                <a:ea typeface="Calibri"/>
                <a:cs typeface="Calibri"/>
                <a:sym typeface="Calibri"/>
              </a:rPr>
              <a:t>PRESENTACIÓN N°1 CAPSTONE</a:t>
            </a:r>
            <a:endParaRPr b="0" i="0" sz="2400" u="none" cap="none" strike="noStrike">
              <a:solidFill>
                <a:schemeClr val="dk1"/>
              </a:solidFill>
              <a:latin typeface="Calibri"/>
              <a:ea typeface="Calibri"/>
              <a:cs typeface="Calibri"/>
              <a:sym typeface="Calibri"/>
            </a:endParaRPr>
          </a:p>
        </p:txBody>
      </p:sp>
    </p:spTree>
  </p:cSld>
  <p:clrMapOvr>
    <a:masterClrMapping/>
  </p:clrMapOvr>
  <p:transition spd="slow">
    <p:wipe dir="l"/>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descr="EscuelaIT Duoc UC - Escuela de Informática y Telecomunicaciones Duoc UC - Duoc  UC | LinkedIn" id="190" name="Google Shape;190;g37c3499a486_0_25"/>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191" name="Google Shape;191;g37c3499a486_0_25"/>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g37c3499a486_0_25"/>
          <p:cNvSpPr txBox="1"/>
          <p:nvPr/>
        </p:nvSpPr>
        <p:spPr>
          <a:xfrm>
            <a:off x="1" y="992906"/>
            <a:ext cx="12192000" cy="1139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Release  1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p:txBody>
      </p:sp>
      <p:cxnSp>
        <p:nvCxnSpPr>
          <p:cNvPr id="193" name="Google Shape;193;g37c3499a486_0_25"/>
          <p:cNvCxnSpPr/>
          <p:nvPr/>
        </p:nvCxnSpPr>
        <p:spPr>
          <a:xfrm>
            <a:off x="0" y="758027"/>
            <a:ext cx="4085700" cy="0"/>
          </a:xfrm>
          <a:prstGeom prst="straightConnector1">
            <a:avLst/>
          </a:prstGeom>
          <a:noFill/>
          <a:ln cap="flat" cmpd="sng" w="15875">
            <a:solidFill>
              <a:srgbClr val="F5F7FC"/>
            </a:solidFill>
            <a:prstDash val="solid"/>
            <a:miter lim="800000"/>
            <a:headEnd len="sm" w="sm" type="none"/>
            <a:tailEnd len="sm" w="sm" type="none"/>
          </a:ln>
        </p:spPr>
      </p:cxnSp>
      <p:pic>
        <p:nvPicPr>
          <p:cNvPr id="194" name="Google Shape;194;g37c3499a486_0_25"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pic>
        <p:nvPicPr>
          <p:cNvPr id="195" name="Google Shape;195;g37c3499a486_0_25" title="Captura de pantalla 2025-09-05 193601.png"/>
          <p:cNvPicPr preferRelativeResize="0"/>
          <p:nvPr/>
        </p:nvPicPr>
        <p:blipFill>
          <a:blip r:embed="rId5">
            <a:alphaModFix/>
          </a:blip>
          <a:stretch>
            <a:fillRect/>
          </a:stretch>
        </p:blipFill>
        <p:spPr>
          <a:xfrm>
            <a:off x="1269338" y="1843231"/>
            <a:ext cx="9925727" cy="442119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descr="EscuelaIT Duoc UC - Escuela de Informática y Telecomunicaciones Duoc UC - Duoc  UC | LinkedIn" id="200" name="Google Shape;200;g37c3499a486_0_35"/>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01" name="Google Shape;201;g37c3499a486_0_35"/>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g37c3499a486_0_35"/>
          <p:cNvSpPr txBox="1"/>
          <p:nvPr/>
        </p:nvSpPr>
        <p:spPr>
          <a:xfrm>
            <a:off x="1" y="992906"/>
            <a:ext cx="12192000" cy="1139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Release  </a:t>
            </a:r>
            <a:r>
              <a:rPr lang="es-MX" sz="3600">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p:txBody>
      </p:sp>
      <p:cxnSp>
        <p:nvCxnSpPr>
          <p:cNvPr id="203" name="Google Shape;203;g37c3499a486_0_35"/>
          <p:cNvCxnSpPr/>
          <p:nvPr/>
        </p:nvCxnSpPr>
        <p:spPr>
          <a:xfrm>
            <a:off x="0" y="758027"/>
            <a:ext cx="4085700" cy="0"/>
          </a:xfrm>
          <a:prstGeom prst="straightConnector1">
            <a:avLst/>
          </a:prstGeom>
          <a:noFill/>
          <a:ln cap="flat" cmpd="sng" w="15875">
            <a:solidFill>
              <a:srgbClr val="F5F7FC"/>
            </a:solidFill>
            <a:prstDash val="solid"/>
            <a:miter lim="800000"/>
            <a:headEnd len="sm" w="sm" type="none"/>
            <a:tailEnd len="sm" w="sm" type="none"/>
          </a:ln>
        </p:spPr>
      </p:cxnSp>
      <p:pic>
        <p:nvPicPr>
          <p:cNvPr id="204" name="Google Shape;204;g37c3499a486_0_35"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pic>
        <p:nvPicPr>
          <p:cNvPr id="205" name="Google Shape;205;g37c3499a486_0_35" title="epica 3.png"/>
          <p:cNvPicPr preferRelativeResize="0"/>
          <p:nvPr/>
        </p:nvPicPr>
        <p:blipFill>
          <a:blip r:embed="rId5">
            <a:alphaModFix/>
          </a:blip>
          <a:stretch>
            <a:fillRect/>
          </a:stretch>
        </p:blipFill>
        <p:spPr>
          <a:xfrm>
            <a:off x="1170900" y="2132006"/>
            <a:ext cx="10122599" cy="442119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descr="EscuelaIT Duoc UC - Escuela de Informática y Telecomunicaciones Duoc UC - Duoc  UC | LinkedIn" id="210" name="Google Shape;210;g37c3499a486_0_45"/>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11" name="Google Shape;211;g37c3499a486_0_45"/>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g37c3499a486_0_45"/>
          <p:cNvSpPr txBox="1"/>
          <p:nvPr/>
        </p:nvSpPr>
        <p:spPr>
          <a:xfrm>
            <a:off x="1" y="992906"/>
            <a:ext cx="12192000" cy="1139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Release  </a:t>
            </a:r>
            <a:r>
              <a:rPr lang="es-MX" sz="3600">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p:txBody>
      </p:sp>
      <p:cxnSp>
        <p:nvCxnSpPr>
          <p:cNvPr id="213" name="Google Shape;213;g37c3499a486_0_45"/>
          <p:cNvCxnSpPr/>
          <p:nvPr/>
        </p:nvCxnSpPr>
        <p:spPr>
          <a:xfrm>
            <a:off x="0" y="758027"/>
            <a:ext cx="4085700" cy="0"/>
          </a:xfrm>
          <a:prstGeom prst="straightConnector1">
            <a:avLst/>
          </a:prstGeom>
          <a:noFill/>
          <a:ln cap="flat" cmpd="sng" w="15875">
            <a:solidFill>
              <a:srgbClr val="F5F7FC"/>
            </a:solidFill>
            <a:prstDash val="solid"/>
            <a:miter lim="800000"/>
            <a:headEnd len="sm" w="sm" type="none"/>
            <a:tailEnd len="sm" w="sm" type="none"/>
          </a:ln>
        </p:spPr>
      </p:cxnSp>
      <p:pic>
        <p:nvPicPr>
          <p:cNvPr id="214" name="Google Shape;214;g37c3499a486_0_45"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pic>
        <p:nvPicPr>
          <p:cNvPr id="215" name="Google Shape;215;g37c3499a486_0_45" title="epica 4.png"/>
          <p:cNvPicPr preferRelativeResize="0"/>
          <p:nvPr/>
        </p:nvPicPr>
        <p:blipFill>
          <a:blip r:embed="rId5">
            <a:alphaModFix/>
          </a:blip>
          <a:stretch>
            <a:fillRect/>
          </a:stretch>
        </p:blipFill>
        <p:spPr>
          <a:xfrm>
            <a:off x="1182063" y="1843256"/>
            <a:ext cx="10100270" cy="442119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descr="EscuelaIT Duoc UC - Escuela de Informática y Telecomunicaciones Duoc UC - Duoc  UC | LinkedIn" id="220" name="Google Shape;220;g37c3499a486_0_60"/>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21" name="Google Shape;221;g37c3499a486_0_60"/>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g37c3499a486_0_60"/>
          <p:cNvSpPr txBox="1"/>
          <p:nvPr/>
        </p:nvSpPr>
        <p:spPr>
          <a:xfrm>
            <a:off x="1" y="992906"/>
            <a:ext cx="12192000" cy="1139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Release  </a:t>
            </a:r>
            <a:r>
              <a:rPr lang="es-MX" sz="3600">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p:txBody>
      </p:sp>
      <p:cxnSp>
        <p:nvCxnSpPr>
          <p:cNvPr id="223" name="Google Shape;223;g37c3499a486_0_60"/>
          <p:cNvCxnSpPr/>
          <p:nvPr/>
        </p:nvCxnSpPr>
        <p:spPr>
          <a:xfrm>
            <a:off x="0" y="758027"/>
            <a:ext cx="4085700" cy="0"/>
          </a:xfrm>
          <a:prstGeom prst="straightConnector1">
            <a:avLst/>
          </a:prstGeom>
          <a:noFill/>
          <a:ln cap="flat" cmpd="sng" w="15875">
            <a:solidFill>
              <a:srgbClr val="F5F7FC"/>
            </a:solidFill>
            <a:prstDash val="solid"/>
            <a:miter lim="800000"/>
            <a:headEnd len="sm" w="sm" type="none"/>
            <a:tailEnd len="sm" w="sm" type="none"/>
          </a:ln>
        </p:spPr>
      </p:cxnSp>
      <p:pic>
        <p:nvPicPr>
          <p:cNvPr id="224" name="Google Shape;224;g37c3499a486_0_60"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pic>
        <p:nvPicPr>
          <p:cNvPr id="225" name="Google Shape;225;g37c3499a486_0_60" title="epica 5.png"/>
          <p:cNvPicPr preferRelativeResize="0"/>
          <p:nvPr/>
        </p:nvPicPr>
        <p:blipFill>
          <a:blip r:embed="rId5">
            <a:alphaModFix/>
          </a:blip>
          <a:stretch>
            <a:fillRect/>
          </a:stretch>
        </p:blipFill>
        <p:spPr>
          <a:xfrm>
            <a:off x="1194263" y="2132006"/>
            <a:ext cx="10075863" cy="442119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descr="EscuelaIT Duoc UC - Escuela de Informática y Telecomunicaciones Duoc UC - Duoc  UC | LinkedIn" id="230" name="Google Shape;230;p8"/>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31" name="Google Shape;231;p8"/>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cxnSp>
        <p:nvCxnSpPr>
          <p:cNvPr id="232" name="Google Shape;232;p8"/>
          <p:cNvCxnSpPr/>
          <p:nvPr/>
        </p:nvCxnSpPr>
        <p:spPr>
          <a:xfrm>
            <a:off x="0" y="758027"/>
            <a:ext cx="4085617" cy="0"/>
          </a:xfrm>
          <a:prstGeom prst="straightConnector1">
            <a:avLst/>
          </a:prstGeom>
          <a:noFill/>
          <a:ln cap="flat" cmpd="sng" w="15875">
            <a:solidFill>
              <a:srgbClr val="F5F7FC"/>
            </a:solidFill>
            <a:prstDash val="solid"/>
            <a:miter lim="800000"/>
            <a:headEnd len="sm" w="sm" type="none"/>
            <a:tailEnd len="sm" w="sm" type="none"/>
          </a:ln>
        </p:spPr>
      </p:cxnSp>
      <p:pic>
        <p:nvPicPr>
          <p:cNvPr id="233" name="Google Shape;233;p8"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pic>
        <p:nvPicPr>
          <p:cNvPr id="234" name="Google Shape;234;p8" title="ArquitecturaPACS-AI-Assit.drawio.png"/>
          <p:cNvPicPr preferRelativeResize="0"/>
          <p:nvPr/>
        </p:nvPicPr>
        <p:blipFill>
          <a:blip r:embed="rId5">
            <a:alphaModFix/>
          </a:blip>
          <a:stretch>
            <a:fillRect/>
          </a:stretch>
        </p:blipFill>
        <p:spPr>
          <a:xfrm>
            <a:off x="3644471" y="1219125"/>
            <a:ext cx="7935605" cy="5638874"/>
          </a:xfrm>
          <a:prstGeom prst="rect">
            <a:avLst/>
          </a:prstGeom>
          <a:noFill/>
          <a:ln>
            <a:noFill/>
          </a:ln>
        </p:spPr>
      </p:pic>
      <p:sp>
        <p:nvSpPr>
          <p:cNvPr id="235" name="Google Shape;235;p8"/>
          <p:cNvSpPr txBox="1"/>
          <p:nvPr/>
        </p:nvSpPr>
        <p:spPr>
          <a:xfrm>
            <a:off x="136200" y="1704025"/>
            <a:ext cx="6858000" cy="1015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Arquitectura del software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rPr lang="es-MX" sz="2400">
                <a:solidFill>
                  <a:srgbClr val="757070"/>
                </a:solidFill>
                <a:latin typeface="Calibri"/>
                <a:ea typeface="Calibri"/>
                <a:cs typeface="Calibri"/>
                <a:sym typeface="Calibri"/>
              </a:rPr>
              <a:t>Contexto</a:t>
            </a:r>
            <a:endParaRPr b="0" i="0" sz="1400" u="none" cap="none" strike="noStrike">
              <a:solidFill>
                <a:srgbClr val="000000"/>
              </a:solidFill>
              <a:latin typeface="Arial"/>
              <a:ea typeface="Arial"/>
              <a:cs typeface="Arial"/>
              <a:sym typeface="Arial"/>
            </a:endParaRPr>
          </a:p>
        </p:txBody>
      </p:sp>
    </p:spTree>
  </p:cSld>
  <p:clrMapOvr>
    <a:masterClrMapping/>
  </p:clrMapOvr>
  <p:transition spd="slow">
    <p:wipe dir="l"/>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descr="EscuelaIT Duoc UC - Escuela de Informática y Telecomunicaciones Duoc UC - Duoc  UC | LinkedIn" id="240" name="Google Shape;240;p10"/>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41" name="Google Shape;241;p10"/>
          <p:cNvSpPr txBox="1"/>
          <p:nvPr/>
        </p:nvSpPr>
        <p:spPr>
          <a:xfrm>
            <a:off x="136188" y="368928"/>
            <a:ext cx="12191999" cy="369332"/>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rPr lang="es-MX" sz="1800">
                <a:solidFill>
                  <a:srgbClr val="757070"/>
                </a:solidFill>
                <a:latin typeface="Calibri"/>
                <a:ea typeface="Calibri"/>
                <a:cs typeface="Calibri"/>
                <a:sym typeface="Calibri"/>
              </a:rPr>
              <a:t>PROYECTO “PACS-AI Assist”</a:t>
            </a:r>
            <a:endParaRPr b="0" i="0" sz="1400" u="none" cap="none" strike="noStrike">
              <a:solidFill>
                <a:srgbClr val="000000"/>
              </a:solidFill>
              <a:latin typeface="Arial"/>
              <a:ea typeface="Arial"/>
              <a:cs typeface="Arial"/>
              <a:sym typeface="Arial"/>
            </a:endParaRPr>
          </a:p>
        </p:txBody>
      </p:sp>
      <p:sp>
        <p:nvSpPr>
          <p:cNvPr id="242" name="Google Shape;242;p10"/>
          <p:cNvSpPr txBox="1"/>
          <p:nvPr/>
        </p:nvSpPr>
        <p:spPr>
          <a:xfrm>
            <a:off x="0" y="1432655"/>
            <a:ext cx="12191999"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Tecnologías utilizadas</a:t>
            </a:r>
            <a:endParaRPr b="0" i="0" sz="1400" u="none" cap="none" strike="noStrike">
              <a:solidFill>
                <a:srgbClr val="000000"/>
              </a:solidFill>
              <a:latin typeface="Arial"/>
              <a:ea typeface="Arial"/>
              <a:cs typeface="Arial"/>
              <a:sym typeface="Arial"/>
            </a:endParaRPr>
          </a:p>
        </p:txBody>
      </p:sp>
      <p:cxnSp>
        <p:nvCxnSpPr>
          <p:cNvPr id="243" name="Google Shape;243;p10"/>
          <p:cNvCxnSpPr/>
          <p:nvPr/>
        </p:nvCxnSpPr>
        <p:spPr>
          <a:xfrm>
            <a:off x="0" y="758027"/>
            <a:ext cx="4085617" cy="0"/>
          </a:xfrm>
          <a:prstGeom prst="straightConnector1">
            <a:avLst/>
          </a:prstGeom>
          <a:noFill/>
          <a:ln cap="flat" cmpd="sng" w="15875">
            <a:solidFill>
              <a:srgbClr val="F5F7FC"/>
            </a:solidFill>
            <a:prstDash val="solid"/>
            <a:miter lim="800000"/>
            <a:headEnd len="sm" w="sm" type="none"/>
            <a:tailEnd len="sm" w="sm" type="none"/>
          </a:ln>
        </p:spPr>
      </p:cxnSp>
      <p:sp>
        <p:nvSpPr>
          <p:cNvPr id="244" name="Google Shape;244;p10"/>
          <p:cNvSpPr/>
          <p:nvPr/>
        </p:nvSpPr>
        <p:spPr>
          <a:xfrm>
            <a:off x="2125575" y="2306050"/>
            <a:ext cx="7720200" cy="3910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b="1" lang="es-MX">
                <a:solidFill>
                  <a:schemeClr val="dk1"/>
                </a:solidFill>
              </a:rPr>
              <a:t>Lenguaje</a:t>
            </a:r>
            <a:r>
              <a:rPr lang="es-MX">
                <a:solidFill>
                  <a:schemeClr val="dk1"/>
                </a:solidFill>
              </a:rPr>
              <a:t>: Python.</a:t>
            </a:r>
            <a:br>
              <a:rPr lang="es-MX">
                <a:solidFill>
                  <a:schemeClr val="dk1"/>
                </a:solidFill>
              </a:rPr>
            </a:br>
            <a:endParaRPr>
              <a:solidFill>
                <a:schemeClr val="dk1"/>
              </a:solidFill>
            </a:endParaRPr>
          </a:p>
          <a:p>
            <a:pPr indent="0" lvl="0" marL="0" rtl="0" algn="just">
              <a:spcBef>
                <a:spcPts val="0"/>
              </a:spcBef>
              <a:spcAft>
                <a:spcPts val="0"/>
              </a:spcAft>
              <a:buClr>
                <a:schemeClr val="dk1"/>
              </a:buClr>
              <a:buSzPts val="1100"/>
              <a:buFont typeface="Arial"/>
              <a:buNone/>
            </a:pPr>
            <a:r>
              <a:rPr b="1" lang="es-MX">
                <a:solidFill>
                  <a:schemeClr val="dk1"/>
                </a:solidFill>
              </a:rPr>
              <a:t>Frameworks IA</a:t>
            </a:r>
            <a:r>
              <a:rPr lang="es-MX">
                <a:solidFill>
                  <a:schemeClr val="dk1"/>
                </a:solidFill>
              </a:rPr>
              <a:t>: TensorFlow / Keras.</a:t>
            </a:r>
            <a:br>
              <a:rPr lang="es-MX">
                <a:solidFill>
                  <a:schemeClr val="dk1"/>
                </a:solidFill>
              </a:rPr>
            </a:br>
            <a:endParaRPr>
              <a:solidFill>
                <a:schemeClr val="dk1"/>
              </a:solidFill>
            </a:endParaRPr>
          </a:p>
          <a:p>
            <a:pPr indent="0" lvl="0" marL="0" rtl="0" algn="just">
              <a:spcBef>
                <a:spcPts val="0"/>
              </a:spcBef>
              <a:spcAft>
                <a:spcPts val="0"/>
              </a:spcAft>
              <a:buClr>
                <a:schemeClr val="dk1"/>
              </a:buClr>
              <a:buSzPts val="1100"/>
              <a:buFont typeface="Arial"/>
              <a:buNone/>
            </a:pPr>
            <a:r>
              <a:rPr b="1" lang="es-MX">
                <a:solidFill>
                  <a:schemeClr val="dk1"/>
                </a:solidFill>
              </a:rPr>
              <a:t>Procesamiento imágenes</a:t>
            </a:r>
            <a:r>
              <a:rPr lang="es-MX">
                <a:solidFill>
                  <a:schemeClr val="dk1"/>
                </a:solidFill>
              </a:rPr>
              <a:t>: pydicom, SimpleITK, NumPy, OpenCV.</a:t>
            </a:r>
            <a:br>
              <a:rPr lang="es-MX">
                <a:solidFill>
                  <a:schemeClr val="dk1"/>
                </a:solidFill>
              </a:rPr>
            </a:br>
            <a:endParaRPr>
              <a:solidFill>
                <a:schemeClr val="dk1"/>
              </a:solidFill>
            </a:endParaRPr>
          </a:p>
          <a:p>
            <a:pPr indent="0" lvl="0" marL="0" rtl="0" algn="just">
              <a:spcBef>
                <a:spcPts val="0"/>
              </a:spcBef>
              <a:spcAft>
                <a:spcPts val="0"/>
              </a:spcAft>
              <a:buClr>
                <a:schemeClr val="dk1"/>
              </a:buClr>
              <a:buSzPts val="1100"/>
              <a:buFont typeface="Arial"/>
              <a:buNone/>
            </a:pPr>
            <a:r>
              <a:rPr b="1" lang="es-MX">
                <a:solidFill>
                  <a:schemeClr val="dk1"/>
                </a:solidFill>
              </a:rPr>
              <a:t>Backend</a:t>
            </a:r>
            <a:r>
              <a:rPr lang="es-MX">
                <a:solidFill>
                  <a:schemeClr val="dk1"/>
                </a:solidFill>
              </a:rPr>
              <a:t>: FastAPI (DICOMweb) + Celery.</a:t>
            </a:r>
            <a:br>
              <a:rPr lang="es-MX">
                <a:solidFill>
                  <a:schemeClr val="dk1"/>
                </a:solidFill>
              </a:rPr>
            </a:br>
            <a:endParaRPr>
              <a:solidFill>
                <a:schemeClr val="dk1"/>
              </a:solidFill>
            </a:endParaRPr>
          </a:p>
          <a:p>
            <a:pPr indent="0" lvl="0" marL="0" rtl="0" algn="just">
              <a:spcBef>
                <a:spcPts val="0"/>
              </a:spcBef>
              <a:spcAft>
                <a:spcPts val="0"/>
              </a:spcAft>
              <a:buClr>
                <a:schemeClr val="dk1"/>
              </a:buClr>
              <a:buSzPts val="1100"/>
              <a:buFont typeface="Arial"/>
              <a:buNone/>
            </a:pPr>
            <a:r>
              <a:rPr b="1" lang="es-MX">
                <a:solidFill>
                  <a:schemeClr val="dk1"/>
                </a:solidFill>
              </a:rPr>
              <a:t>Base de Datos</a:t>
            </a:r>
            <a:r>
              <a:rPr lang="es-MX">
                <a:solidFill>
                  <a:schemeClr val="dk1"/>
                </a:solidFill>
              </a:rPr>
              <a:t>: PostgreSQL.</a:t>
            </a:r>
            <a:br>
              <a:rPr lang="es-MX">
                <a:solidFill>
                  <a:schemeClr val="dk1"/>
                </a:solidFill>
              </a:rPr>
            </a:br>
            <a:endParaRPr>
              <a:solidFill>
                <a:schemeClr val="dk1"/>
              </a:solidFill>
            </a:endParaRPr>
          </a:p>
          <a:p>
            <a:pPr indent="0" lvl="0" marL="0" rtl="0" algn="just">
              <a:spcBef>
                <a:spcPts val="0"/>
              </a:spcBef>
              <a:spcAft>
                <a:spcPts val="0"/>
              </a:spcAft>
              <a:buClr>
                <a:schemeClr val="dk1"/>
              </a:buClr>
              <a:buSzPts val="1100"/>
              <a:buFont typeface="Arial"/>
              <a:buNone/>
            </a:pPr>
            <a:r>
              <a:rPr b="1" lang="es-MX">
                <a:solidFill>
                  <a:schemeClr val="dk1"/>
                </a:solidFill>
              </a:rPr>
              <a:t>Mensajería</a:t>
            </a:r>
            <a:r>
              <a:rPr lang="es-MX">
                <a:solidFill>
                  <a:schemeClr val="dk1"/>
                </a:solidFill>
              </a:rPr>
              <a:t>: Redis / RabbitMQ.</a:t>
            </a:r>
            <a:br>
              <a:rPr lang="es-MX">
                <a:solidFill>
                  <a:schemeClr val="dk1"/>
                </a:solidFill>
              </a:rPr>
            </a:br>
            <a:endParaRPr>
              <a:solidFill>
                <a:schemeClr val="dk1"/>
              </a:solidFill>
            </a:endParaRPr>
          </a:p>
          <a:p>
            <a:pPr indent="0" lvl="0" marL="0" rtl="0" algn="just">
              <a:spcBef>
                <a:spcPts val="0"/>
              </a:spcBef>
              <a:spcAft>
                <a:spcPts val="0"/>
              </a:spcAft>
              <a:buClr>
                <a:schemeClr val="dk1"/>
              </a:buClr>
              <a:buSzPts val="1100"/>
              <a:buFont typeface="Arial"/>
              <a:buNone/>
            </a:pPr>
            <a:r>
              <a:rPr b="1" lang="es-MX">
                <a:solidFill>
                  <a:schemeClr val="dk1"/>
                </a:solidFill>
              </a:rPr>
              <a:t>PACS</a:t>
            </a:r>
            <a:r>
              <a:rPr lang="es-MX">
                <a:solidFill>
                  <a:schemeClr val="dk1"/>
                </a:solidFill>
              </a:rPr>
              <a:t>: Orthanc (simulación DICOM).</a:t>
            </a:r>
            <a:br>
              <a:rPr lang="es-MX">
                <a:solidFill>
                  <a:schemeClr val="dk1"/>
                </a:solidFill>
              </a:rPr>
            </a:br>
            <a:endParaRPr>
              <a:solidFill>
                <a:schemeClr val="dk1"/>
              </a:solidFill>
            </a:endParaRPr>
          </a:p>
          <a:p>
            <a:pPr indent="0" lvl="0" marL="0" rtl="0" algn="just">
              <a:spcBef>
                <a:spcPts val="0"/>
              </a:spcBef>
              <a:spcAft>
                <a:spcPts val="0"/>
              </a:spcAft>
              <a:buClr>
                <a:schemeClr val="dk1"/>
              </a:buClr>
              <a:buSzPts val="1100"/>
              <a:buFont typeface="Arial"/>
              <a:buNone/>
            </a:pPr>
            <a:r>
              <a:rPr b="1" lang="es-MX">
                <a:solidFill>
                  <a:schemeClr val="dk1"/>
                </a:solidFill>
              </a:rPr>
              <a:t>Frontend</a:t>
            </a:r>
            <a:r>
              <a:rPr lang="es-MX">
                <a:solidFill>
                  <a:schemeClr val="dk1"/>
                </a:solidFill>
              </a:rPr>
              <a:t>: Streamlit (o prototipo en Figma).</a:t>
            </a:r>
            <a:br>
              <a:rPr lang="es-MX">
                <a:solidFill>
                  <a:schemeClr val="dk1"/>
                </a:solidFill>
              </a:rPr>
            </a:br>
            <a:endParaRPr>
              <a:solidFill>
                <a:schemeClr val="dk1"/>
              </a:solidFill>
            </a:endParaRPr>
          </a:p>
          <a:p>
            <a:pPr indent="0" lvl="0" marL="0" rtl="0" algn="just">
              <a:spcBef>
                <a:spcPts val="0"/>
              </a:spcBef>
              <a:spcAft>
                <a:spcPts val="0"/>
              </a:spcAft>
              <a:buClr>
                <a:schemeClr val="dk1"/>
              </a:buClr>
              <a:buSzPts val="1100"/>
              <a:buFont typeface="Arial"/>
              <a:buNone/>
            </a:pPr>
            <a:r>
              <a:rPr b="1" lang="es-MX">
                <a:solidFill>
                  <a:schemeClr val="dk1"/>
                </a:solidFill>
              </a:rPr>
              <a:t>Gestión</a:t>
            </a:r>
            <a:r>
              <a:rPr lang="es-MX">
                <a:solidFill>
                  <a:schemeClr val="dk1"/>
                </a:solidFill>
              </a:rPr>
              <a:t>: Jira, GitHub,figma.</a:t>
            </a:r>
            <a:endParaRPr>
              <a:solidFill>
                <a:schemeClr val="dk1"/>
              </a:solidFill>
            </a:endParaRPr>
          </a:p>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transition spd="slow">
    <p:wipe dir="l"/>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descr="EscuelaIT Duoc UC - Escuela de Informática y Telecomunicaciones Duoc UC - Duoc  UC | LinkedIn" id="249" name="Google Shape;249;p11"/>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50" name="Google Shape;250;p11"/>
          <p:cNvSpPr txBox="1"/>
          <p:nvPr/>
        </p:nvSpPr>
        <p:spPr>
          <a:xfrm>
            <a:off x="1" y="2707792"/>
            <a:ext cx="12191999" cy="113877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0" i="0" lang="es-MX" sz="4400" u="none" cap="none" strike="noStrike">
                <a:solidFill>
                  <a:schemeClr val="dk1"/>
                </a:solidFill>
                <a:latin typeface="Calibri"/>
                <a:ea typeface="Calibri"/>
                <a:cs typeface="Calibri"/>
                <a:sym typeface="Calibri"/>
              </a:rPr>
              <a:t>DEMOSTRACIÓN DEL RESULTADO DEL PROYECTO</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rPr b="0" i="0" lang="es-MX" sz="2400" u="none" cap="none" strike="noStrike">
                <a:solidFill>
                  <a:srgbClr val="757070"/>
                </a:solidFill>
                <a:latin typeface="Calibri"/>
                <a:ea typeface="Calibri"/>
                <a:cs typeface="Calibri"/>
                <a:sym typeface="Calibri"/>
              </a:rPr>
              <a:t>*Exposición del sistema</a:t>
            </a:r>
            <a:endParaRPr b="0" i="0" sz="2400" u="none" cap="none" strike="noStrike">
              <a:solidFill>
                <a:srgbClr val="757070"/>
              </a:solidFill>
              <a:latin typeface="Calibri"/>
              <a:ea typeface="Calibri"/>
              <a:cs typeface="Calibri"/>
              <a:sym typeface="Calibri"/>
            </a:endParaRPr>
          </a:p>
        </p:txBody>
      </p:sp>
    </p:spTree>
  </p:cSld>
  <p:clrMapOvr>
    <a:masterClrMapping/>
  </p:clrMapOvr>
  <p:transition spd="slow">
    <p:wipe dir="l"/>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descr="EscuelaIT Duoc UC - Escuela de Informática y Telecomunicaciones Duoc UC - Duoc  UC | LinkedIn" id="255" name="Google Shape;255;p12"/>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56" name="Google Shape;256;p12"/>
          <p:cNvSpPr txBox="1"/>
          <p:nvPr/>
        </p:nvSpPr>
        <p:spPr>
          <a:xfrm>
            <a:off x="1" y="1459095"/>
            <a:ext cx="12191999" cy="76944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0" i="0" lang="es-MX" sz="4400" u="none" cap="none" strike="noStrike">
                <a:solidFill>
                  <a:schemeClr val="dk1"/>
                </a:solidFill>
                <a:latin typeface="Calibri"/>
                <a:ea typeface="Calibri"/>
                <a:cs typeface="Calibri"/>
                <a:sym typeface="Calibri"/>
              </a:rPr>
              <a:t>Resultados obtenidos</a:t>
            </a:r>
            <a:endParaRPr b="0" i="0" sz="1400" u="none" cap="none" strike="noStrike">
              <a:solidFill>
                <a:srgbClr val="000000"/>
              </a:solidFill>
              <a:latin typeface="Arial"/>
              <a:ea typeface="Arial"/>
              <a:cs typeface="Arial"/>
              <a:sym typeface="Arial"/>
            </a:endParaRPr>
          </a:p>
        </p:txBody>
      </p:sp>
    </p:spTree>
  </p:cSld>
  <p:clrMapOvr>
    <a:masterClrMapping/>
  </p:clrMapOvr>
  <p:transition spd="slow">
    <p:wipe dir="l"/>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descr="EscuelaIT Duoc UC - Escuela de Informática y Telecomunicaciones Duoc UC - Duoc  UC | LinkedIn" id="261" name="Google Shape;261;p9"/>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62" name="Google Shape;262;p9"/>
          <p:cNvSpPr txBox="1"/>
          <p:nvPr/>
        </p:nvSpPr>
        <p:spPr>
          <a:xfrm>
            <a:off x="136188" y="368928"/>
            <a:ext cx="12191999"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s-MX" sz="1800" u="none" cap="none" strike="noStrike">
                <a:solidFill>
                  <a:srgbClr val="757070"/>
                </a:solidFill>
                <a:latin typeface="Calibri"/>
                <a:ea typeface="Calibri"/>
                <a:cs typeface="Calibri"/>
                <a:sym typeface="Calibri"/>
              </a:rPr>
              <a:t>PROYECTO “NOMBRE DEL PROYECTO”</a:t>
            </a:r>
            <a:endParaRPr b="0" i="0" sz="1400" u="none" cap="none" strike="noStrike">
              <a:solidFill>
                <a:srgbClr val="000000"/>
              </a:solidFill>
              <a:latin typeface="Arial"/>
              <a:ea typeface="Arial"/>
              <a:cs typeface="Arial"/>
              <a:sym typeface="Arial"/>
            </a:endParaRPr>
          </a:p>
        </p:txBody>
      </p:sp>
      <p:sp>
        <p:nvSpPr>
          <p:cNvPr id="263" name="Google Shape;263;p9"/>
          <p:cNvSpPr txBox="1"/>
          <p:nvPr/>
        </p:nvSpPr>
        <p:spPr>
          <a:xfrm>
            <a:off x="0" y="1432655"/>
            <a:ext cx="12191999"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Modelo de datos</a:t>
            </a:r>
            <a:endParaRPr b="0" i="0" sz="1400" u="none" cap="none" strike="noStrike">
              <a:solidFill>
                <a:srgbClr val="000000"/>
              </a:solidFill>
              <a:latin typeface="Arial"/>
              <a:ea typeface="Arial"/>
              <a:cs typeface="Arial"/>
              <a:sym typeface="Arial"/>
            </a:endParaRPr>
          </a:p>
        </p:txBody>
      </p:sp>
      <p:cxnSp>
        <p:nvCxnSpPr>
          <p:cNvPr id="264" name="Google Shape;264;p9"/>
          <p:cNvCxnSpPr/>
          <p:nvPr/>
        </p:nvCxnSpPr>
        <p:spPr>
          <a:xfrm>
            <a:off x="0" y="758027"/>
            <a:ext cx="4085617" cy="0"/>
          </a:xfrm>
          <a:prstGeom prst="straightConnector1">
            <a:avLst/>
          </a:prstGeom>
          <a:noFill/>
          <a:ln cap="flat" cmpd="sng" w="15875">
            <a:solidFill>
              <a:srgbClr val="F5F7FC"/>
            </a:solidFill>
            <a:prstDash val="solid"/>
            <a:miter lim="800000"/>
            <a:headEnd len="sm" w="sm" type="none"/>
            <a:tailEnd len="sm" w="sm" type="none"/>
          </a:ln>
        </p:spPr>
      </p:cxnSp>
    </p:spTree>
  </p:cSld>
  <p:clrMapOvr>
    <a:masterClrMapping/>
  </p:clrMapOvr>
  <p:transition spd="slow">
    <p:wipe dir="l"/>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descr="EscuelaIT Duoc UC - Escuela de Informática y Telecomunicaciones Duoc UC - Duoc  UC | LinkedIn" id="269" name="Google Shape;269;p13"/>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70" name="Google Shape;270;p13"/>
          <p:cNvSpPr txBox="1"/>
          <p:nvPr/>
        </p:nvSpPr>
        <p:spPr>
          <a:xfrm>
            <a:off x="1" y="1360773"/>
            <a:ext cx="12191999" cy="76944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0" i="0" lang="es-MX" sz="4400" u="none" cap="none" strike="noStrike">
                <a:solidFill>
                  <a:schemeClr val="dk1"/>
                </a:solidFill>
                <a:latin typeface="Calibri"/>
                <a:ea typeface="Calibri"/>
                <a:cs typeface="Calibri"/>
                <a:sym typeface="Calibri"/>
              </a:rPr>
              <a:t>Obstáculos presentados durante el desarrollo</a:t>
            </a:r>
            <a:endParaRPr b="0" i="0" sz="1400" u="none" cap="none" strike="noStrike">
              <a:solidFill>
                <a:srgbClr val="000000"/>
              </a:solidFill>
              <a:latin typeface="Arial"/>
              <a:ea typeface="Arial"/>
              <a:cs typeface="Arial"/>
              <a:sym typeface="Arial"/>
            </a:endParaRPr>
          </a:p>
        </p:txBody>
      </p:sp>
    </p:spTree>
  </p:cSld>
  <p:clrMapOvr>
    <a:masterClrMapping/>
  </p:clrMapOvr>
  <p:transition spd="slow">
    <p:wipe dir="l"/>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descr="EscuelaIT Duoc UC - Escuela de Informática y Telecomunicaciones Duoc UC - Duoc  UC | LinkedIn" id="92" name="Google Shape;92;p2"/>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grpSp>
        <p:nvGrpSpPr>
          <p:cNvPr id="93" name="Google Shape;93;p2"/>
          <p:cNvGrpSpPr/>
          <p:nvPr/>
        </p:nvGrpSpPr>
        <p:grpSpPr>
          <a:xfrm>
            <a:off x="4121026" y="1710800"/>
            <a:ext cx="7633549" cy="4350572"/>
            <a:chOff x="0" y="-19"/>
            <a:chExt cx="7633549" cy="4350572"/>
          </a:xfrm>
        </p:grpSpPr>
        <p:sp>
          <p:nvSpPr>
            <p:cNvPr id="94" name="Google Shape;94;p2"/>
            <p:cNvSpPr/>
            <p:nvPr/>
          </p:nvSpPr>
          <p:spPr>
            <a:xfrm>
              <a:off x="0" y="0"/>
              <a:ext cx="7633494" cy="1359548"/>
            </a:xfrm>
            <a:prstGeom prst="roundRect">
              <a:avLst>
                <a:gd fmla="val 10000" name="adj"/>
              </a:avLst>
            </a:prstGeom>
            <a:gradFill>
              <a:gsLst>
                <a:gs pos="0">
                  <a:srgbClr val="6EA5DA"/>
                </a:gs>
                <a:gs pos="50000">
                  <a:srgbClr val="529BDA"/>
                </a:gs>
                <a:gs pos="100000">
                  <a:srgbClr val="4188C8"/>
                </a:gs>
              </a:gsLst>
              <a:lin ang="5400000" scaled="0"/>
            </a:gradFill>
            <a:ln>
              <a:noFill/>
            </a:ln>
            <a:effectLst>
              <a:outerShdw blurRad="57150" rotWithShape="0" algn="ctr" dir="5400000" dist="19050">
                <a:srgbClr val="00000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
            <p:cNvSpPr txBox="1"/>
            <p:nvPr/>
          </p:nvSpPr>
          <p:spPr>
            <a:xfrm>
              <a:off x="1662649" y="-19"/>
              <a:ext cx="5970900" cy="1359600"/>
            </a:xfrm>
            <a:prstGeom prst="rect">
              <a:avLst/>
            </a:prstGeom>
            <a:noFill/>
            <a:ln>
              <a:noFill/>
            </a:ln>
          </p:spPr>
          <p:txBody>
            <a:bodyPr anchorCtr="0" anchor="t" bIns="99050" lIns="99050" spcFirstLastPara="1" rIns="99050" wrap="square" tIns="99050">
              <a:noAutofit/>
            </a:bodyPr>
            <a:lstStyle/>
            <a:p>
              <a:pPr indent="0" lvl="0" marL="0" marR="0" rtl="0" algn="l">
                <a:lnSpc>
                  <a:spcPct val="90000"/>
                </a:lnSpc>
                <a:spcBef>
                  <a:spcPts val="0"/>
                </a:spcBef>
                <a:spcAft>
                  <a:spcPts val="0"/>
                </a:spcAft>
                <a:buClr>
                  <a:schemeClr val="lt1"/>
                </a:buClr>
                <a:buSzPts val="2600"/>
                <a:buFont typeface="Calibri"/>
                <a:buNone/>
              </a:pPr>
              <a:r>
                <a:rPr b="0" i="0" lang="es-MX" sz="2600" u="none" cap="none" strike="noStrike">
                  <a:solidFill>
                    <a:schemeClr val="lt1"/>
                  </a:solidFill>
                  <a:latin typeface="Calibri"/>
                  <a:ea typeface="Calibri"/>
                  <a:cs typeface="Calibri"/>
                  <a:sym typeface="Calibri"/>
                </a:rPr>
                <a:t>Diego Castañeda Muñoz</a:t>
              </a:r>
              <a:endParaRPr b="0" i="0" sz="1400" u="none" cap="none" strike="noStrike">
                <a:solidFill>
                  <a:srgbClr val="000000"/>
                </a:solidFill>
                <a:latin typeface="Arial"/>
                <a:ea typeface="Arial"/>
                <a:cs typeface="Arial"/>
                <a:sym typeface="Arial"/>
              </a:endParaRPr>
            </a:p>
            <a:p>
              <a:pPr indent="-228600" lvl="1" marL="228600" marR="0" rtl="0" algn="l">
                <a:lnSpc>
                  <a:spcPct val="90000"/>
                </a:lnSpc>
                <a:spcBef>
                  <a:spcPts val="910"/>
                </a:spcBef>
                <a:spcAft>
                  <a:spcPts val="0"/>
                </a:spcAft>
                <a:buClr>
                  <a:schemeClr val="lt1"/>
                </a:buClr>
                <a:buSzPts val="2000"/>
                <a:buFont typeface="Calibri"/>
                <a:buChar char="•"/>
              </a:pPr>
              <a:r>
                <a:rPr lang="es-MX" sz="2000">
                  <a:solidFill>
                    <a:schemeClr val="lt1"/>
                  </a:solidFill>
                  <a:latin typeface="Calibri"/>
                  <a:ea typeface="Calibri"/>
                  <a:cs typeface="Calibri"/>
                  <a:sym typeface="Calibri"/>
                </a:rPr>
                <a:t>Líder</a:t>
              </a:r>
              <a:r>
                <a:rPr lang="es-MX" sz="2000">
                  <a:solidFill>
                    <a:schemeClr val="lt1"/>
                  </a:solidFill>
                  <a:latin typeface="Calibri"/>
                  <a:ea typeface="Calibri"/>
                  <a:cs typeface="Calibri"/>
                  <a:sym typeface="Calibri"/>
                </a:rPr>
                <a:t> </a:t>
              </a:r>
              <a:r>
                <a:rPr lang="es-MX" sz="2000">
                  <a:solidFill>
                    <a:schemeClr val="lt1"/>
                  </a:solidFill>
                  <a:latin typeface="Calibri"/>
                  <a:ea typeface="Calibri"/>
                  <a:cs typeface="Calibri"/>
                  <a:sym typeface="Calibri"/>
                </a:rPr>
                <a:t>Técnico</a:t>
              </a:r>
              <a:endParaRPr b="0" i="0" sz="2000" u="none" cap="none" strike="noStrike">
                <a:solidFill>
                  <a:schemeClr val="lt1"/>
                </a:solidFill>
                <a:latin typeface="Calibri"/>
                <a:ea typeface="Calibri"/>
                <a:cs typeface="Calibri"/>
                <a:sym typeface="Calibri"/>
              </a:endParaRPr>
            </a:p>
            <a:p>
              <a:pPr indent="-222250" lvl="1" marL="228600" marR="0" rtl="0" algn="l">
                <a:lnSpc>
                  <a:spcPct val="90000"/>
                </a:lnSpc>
                <a:spcBef>
                  <a:spcPts val="300"/>
                </a:spcBef>
                <a:spcAft>
                  <a:spcPts val="0"/>
                </a:spcAft>
                <a:buClr>
                  <a:schemeClr val="lt1"/>
                </a:buClr>
                <a:buSzPts val="1900"/>
                <a:buFont typeface="Calibri"/>
                <a:buChar char="•"/>
              </a:pPr>
              <a:r>
                <a:rPr lang="es-MX" sz="1900">
                  <a:solidFill>
                    <a:schemeClr val="lt1"/>
                  </a:solidFill>
                  <a:latin typeface="Calibri"/>
                  <a:ea typeface="Calibri"/>
                  <a:cs typeface="Calibri"/>
                  <a:sym typeface="Calibri"/>
                </a:rPr>
                <a:t>Desarrollo, priorización de historias de usuario, Integracion con IA. </a:t>
              </a:r>
              <a:endParaRPr b="0" i="0" sz="1900" u="none" cap="none" strike="noStrike">
                <a:solidFill>
                  <a:schemeClr val="lt1"/>
                </a:solidFill>
                <a:latin typeface="Calibri"/>
                <a:ea typeface="Calibri"/>
                <a:cs typeface="Calibri"/>
                <a:sym typeface="Calibri"/>
              </a:endParaRPr>
            </a:p>
          </p:txBody>
        </p:sp>
        <p:sp>
          <p:nvSpPr>
            <p:cNvPr id="96" name="Google Shape;96;p2"/>
            <p:cNvSpPr/>
            <p:nvPr/>
          </p:nvSpPr>
          <p:spPr>
            <a:xfrm>
              <a:off x="135954" y="135954"/>
              <a:ext cx="1526698" cy="1087638"/>
            </a:xfrm>
            <a:prstGeom prst="roundRect">
              <a:avLst>
                <a:gd fmla="val 10000" name="adj"/>
              </a:avLst>
            </a:prstGeom>
            <a:solidFill>
              <a:srgbClr val="C3D4EB"/>
            </a:solidFill>
            <a:ln>
              <a:noFill/>
            </a:ln>
            <a:effectLst>
              <a:outerShdw blurRad="57150" rotWithShape="0" algn="ctr" dir="5400000" dist="19050">
                <a:srgbClr val="00000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
            <p:cNvSpPr/>
            <p:nvPr/>
          </p:nvSpPr>
          <p:spPr>
            <a:xfrm>
              <a:off x="0" y="1495502"/>
              <a:ext cx="7633494" cy="1359548"/>
            </a:xfrm>
            <a:prstGeom prst="roundRect">
              <a:avLst>
                <a:gd fmla="val 10000" name="adj"/>
              </a:avLst>
            </a:prstGeom>
            <a:gradFill>
              <a:gsLst>
                <a:gs pos="0">
                  <a:srgbClr val="6EA5DA"/>
                </a:gs>
                <a:gs pos="50000">
                  <a:srgbClr val="529BDA"/>
                </a:gs>
                <a:gs pos="100000">
                  <a:srgbClr val="4188C8"/>
                </a:gs>
              </a:gsLst>
              <a:lin ang="5400000" scaled="0"/>
            </a:gradFill>
            <a:ln>
              <a:noFill/>
            </a:ln>
            <a:effectLst>
              <a:outerShdw blurRad="57150" rotWithShape="0" algn="ctr" dir="5400000" dist="19050">
                <a:srgbClr val="00000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
            <p:cNvSpPr txBox="1"/>
            <p:nvPr/>
          </p:nvSpPr>
          <p:spPr>
            <a:xfrm>
              <a:off x="1662653" y="1495502"/>
              <a:ext cx="5970840" cy="1359548"/>
            </a:xfrm>
            <a:prstGeom prst="rect">
              <a:avLst/>
            </a:prstGeom>
            <a:noFill/>
            <a:ln>
              <a:noFill/>
            </a:ln>
          </p:spPr>
          <p:txBody>
            <a:bodyPr anchorCtr="0" anchor="t" bIns="99050" lIns="99050" spcFirstLastPara="1" rIns="99050" wrap="square" tIns="99050">
              <a:noAutofit/>
            </a:bodyPr>
            <a:lstStyle/>
            <a:p>
              <a:pPr indent="0" lvl="0" marL="0" marR="0" rtl="0" algn="l">
                <a:lnSpc>
                  <a:spcPct val="90000"/>
                </a:lnSpc>
                <a:spcBef>
                  <a:spcPts val="0"/>
                </a:spcBef>
                <a:spcAft>
                  <a:spcPts val="0"/>
                </a:spcAft>
                <a:buClr>
                  <a:schemeClr val="lt1"/>
                </a:buClr>
                <a:buSzPts val="2600"/>
                <a:buFont typeface="Calibri"/>
                <a:buNone/>
              </a:pPr>
              <a:r>
                <a:rPr b="0" i="0" lang="es-MX" sz="2600" u="none" cap="none" strike="noStrike">
                  <a:solidFill>
                    <a:schemeClr val="lt1"/>
                  </a:solidFill>
                  <a:latin typeface="Calibri"/>
                  <a:ea typeface="Calibri"/>
                  <a:cs typeface="Calibri"/>
                  <a:sym typeface="Calibri"/>
                </a:rPr>
                <a:t>Scarlett Socías Araneda</a:t>
              </a:r>
              <a:endParaRPr b="0" i="0" sz="1400" u="none" cap="none" strike="noStrike">
                <a:solidFill>
                  <a:srgbClr val="000000"/>
                </a:solidFill>
                <a:latin typeface="Arial"/>
                <a:ea typeface="Arial"/>
                <a:cs typeface="Arial"/>
                <a:sym typeface="Arial"/>
              </a:endParaRPr>
            </a:p>
            <a:p>
              <a:pPr indent="-228600" lvl="1" marL="228600" marR="0" rtl="0" algn="l">
                <a:lnSpc>
                  <a:spcPct val="90000"/>
                </a:lnSpc>
                <a:spcBef>
                  <a:spcPts val="910"/>
                </a:spcBef>
                <a:spcAft>
                  <a:spcPts val="0"/>
                </a:spcAft>
                <a:buClr>
                  <a:schemeClr val="lt1"/>
                </a:buClr>
                <a:buSzPts val="2000"/>
                <a:buFont typeface="Calibri"/>
                <a:buChar char="•"/>
              </a:pPr>
              <a:r>
                <a:rPr lang="es-MX" sz="2000">
                  <a:solidFill>
                    <a:schemeClr val="lt1"/>
                  </a:solidFill>
                  <a:latin typeface="Calibri"/>
                  <a:ea typeface="Calibri"/>
                  <a:cs typeface="Calibri"/>
                  <a:sym typeface="Calibri"/>
                </a:rPr>
                <a:t>Scrum Master </a:t>
              </a:r>
              <a:endParaRPr b="0" i="0" sz="2000" u="none" cap="none" strike="noStrike">
                <a:solidFill>
                  <a:schemeClr val="lt1"/>
                </a:solidFill>
                <a:latin typeface="Calibri"/>
                <a:ea typeface="Calibri"/>
                <a:cs typeface="Calibri"/>
                <a:sym typeface="Calibri"/>
              </a:endParaRPr>
            </a:p>
            <a:p>
              <a:pPr indent="-228600" lvl="1" marL="228600" marR="0" rtl="0" algn="l">
                <a:lnSpc>
                  <a:spcPct val="90000"/>
                </a:lnSpc>
                <a:spcBef>
                  <a:spcPts val="300"/>
                </a:spcBef>
                <a:spcAft>
                  <a:spcPts val="0"/>
                </a:spcAft>
                <a:buClr>
                  <a:schemeClr val="lt1"/>
                </a:buClr>
                <a:buSzPts val="2000"/>
                <a:buFont typeface="Calibri"/>
                <a:buChar char="•"/>
              </a:pPr>
              <a:r>
                <a:rPr b="0" i="0" lang="es-MX" sz="2000" u="none" cap="none" strike="noStrike">
                  <a:solidFill>
                    <a:schemeClr val="lt1"/>
                  </a:solidFill>
                  <a:latin typeface="Calibri"/>
                  <a:ea typeface="Calibri"/>
                  <a:cs typeface="Calibri"/>
                  <a:sym typeface="Calibri"/>
                </a:rPr>
                <a:t>F</a:t>
              </a:r>
              <a:r>
                <a:rPr lang="es-MX" sz="2000">
                  <a:solidFill>
                    <a:schemeClr val="lt1"/>
                  </a:solidFill>
                  <a:latin typeface="Calibri"/>
                  <a:ea typeface="Calibri"/>
                  <a:cs typeface="Calibri"/>
                  <a:sym typeface="Calibri"/>
                </a:rPr>
                <a:t>acilitar reuniones , facilitar el flujo, apoyo en prototipo.</a:t>
              </a:r>
              <a:endParaRPr b="0" i="0" sz="2000" u="none" cap="none" strike="noStrike">
                <a:solidFill>
                  <a:schemeClr val="lt1"/>
                </a:solidFill>
                <a:latin typeface="Calibri"/>
                <a:ea typeface="Calibri"/>
                <a:cs typeface="Calibri"/>
                <a:sym typeface="Calibri"/>
              </a:endParaRPr>
            </a:p>
          </p:txBody>
        </p:sp>
        <p:sp>
          <p:nvSpPr>
            <p:cNvPr id="99" name="Google Shape;99;p2"/>
            <p:cNvSpPr/>
            <p:nvPr/>
          </p:nvSpPr>
          <p:spPr>
            <a:xfrm>
              <a:off x="135954" y="1631457"/>
              <a:ext cx="1526698" cy="1087638"/>
            </a:xfrm>
            <a:prstGeom prst="roundRect">
              <a:avLst>
                <a:gd fmla="val 10000" name="adj"/>
              </a:avLst>
            </a:prstGeom>
            <a:blipFill rotWithShape="1">
              <a:blip r:embed="rId4">
                <a:alphaModFix/>
              </a:blip>
              <a:stretch>
                <a:fillRect b="-13997" l="0" r="0" t="-13996"/>
              </a:stretch>
            </a:blipFill>
            <a:ln>
              <a:noFill/>
            </a:ln>
            <a:effectLst>
              <a:outerShdw blurRad="57150" rotWithShape="0" algn="ctr" dir="5400000" dist="19050">
                <a:srgbClr val="00000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
            <p:cNvSpPr/>
            <p:nvPr/>
          </p:nvSpPr>
          <p:spPr>
            <a:xfrm>
              <a:off x="0" y="2991005"/>
              <a:ext cx="7633494" cy="1359548"/>
            </a:xfrm>
            <a:prstGeom prst="roundRect">
              <a:avLst>
                <a:gd fmla="val 10000" name="adj"/>
              </a:avLst>
            </a:prstGeom>
            <a:gradFill>
              <a:gsLst>
                <a:gs pos="0">
                  <a:srgbClr val="6EA5DA"/>
                </a:gs>
                <a:gs pos="50000">
                  <a:srgbClr val="529BDA"/>
                </a:gs>
                <a:gs pos="100000">
                  <a:srgbClr val="4188C8"/>
                </a:gs>
              </a:gsLst>
              <a:lin ang="5400000" scaled="0"/>
            </a:gradFill>
            <a:ln>
              <a:noFill/>
            </a:ln>
            <a:effectLst>
              <a:outerShdw blurRad="57150" rotWithShape="0" algn="ctr" dir="5400000" dist="19050">
                <a:srgbClr val="00000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
            <p:cNvSpPr txBox="1"/>
            <p:nvPr/>
          </p:nvSpPr>
          <p:spPr>
            <a:xfrm>
              <a:off x="1662653" y="2991005"/>
              <a:ext cx="5970840" cy="1359548"/>
            </a:xfrm>
            <a:prstGeom prst="rect">
              <a:avLst/>
            </a:prstGeom>
            <a:noFill/>
            <a:ln>
              <a:noFill/>
            </a:ln>
          </p:spPr>
          <p:txBody>
            <a:bodyPr anchorCtr="0" anchor="t" bIns="99050" lIns="99050" spcFirstLastPara="1" rIns="99050" wrap="square" tIns="99050">
              <a:noAutofit/>
            </a:bodyPr>
            <a:lstStyle/>
            <a:p>
              <a:pPr indent="0" lvl="0" marL="0" marR="0" rtl="0" algn="l">
                <a:lnSpc>
                  <a:spcPct val="90000"/>
                </a:lnSpc>
                <a:spcBef>
                  <a:spcPts val="0"/>
                </a:spcBef>
                <a:spcAft>
                  <a:spcPts val="0"/>
                </a:spcAft>
                <a:buClr>
                  <a:schemeClr val="lt1"/>
                </a:buClr>
                <a:buSzPts val="2600"/>
                <a:buFont typeface="Calibri"/>
                <a:buNone/>
              </a:pPr>
              <a:r>
                <a:rPr b="0" i="0" lang="es-MX" sz="2600" u="none" cap="none" strike="noStrike">
                  <a:solidFill>
                    <a:schemeClr val="lt1"/>
                  </a:solidFill>
                  <a:latin typeface="Calibri"/>
                  <a:ea typeface="Calibri"/>
                  <a:cs typeface="Calibri"/>
                  <a:sym typeface="Calibri"/>
                </a:rPr>
                <a:t>Millaray Llanquín Hermosilla</a:t>
              </a:r>
              <a:endParaRPr b="0" i="0" sz="1400" u="none" cap="none" strike="noStrike">
                <a:solidFill>
                  <a:srgbClr val="000000"/>
                </a:solidFill>
                <a:latin typeface="Arial"/>
                <a:ea typeface="Arial"/>
                <a:cs typeface="Arial"/>
                <a:sym typeface="Arial"/>
              </a:endParaRPr>
            </a:p>
            <a:p>
              <a:pPr indent="-228600" lvl="1" marL="228600" marR="0" rtl="0" algn="l">
                <a:lnSpc>
                  <a:spcPct val="90000"/>
                </a:lnSpc>
                <a:spcBef>
                  <a:spcPts val="910"/>
                </a:spcBef>
                <a:spcAft>
                  <a:spcPts val="0"/>
                </a:spcAft>
                <a:buClr>
                  <a:schemeClr val="lt1"/>
                </a:buClr>
                <a:buSzPts val="2000"/>
                <a:buFont typeface="Calibri"/>
                <a:buChar char="•"/>
              </a:pPr>
              <a:r>
                <a:rPr lang="es-MX" sz="2000">
                  <a:solidFill>
                    <a:schemeClr val="lt1"/>
                  </a:solidFill>
                  <a:latin typeface="Calibri"/>
                  <a:ea typeface="Calibri"/>
                  <a:cs typeface="Calibri"/>
                  <a:sym typeface="Calibri"/>
                </a:rPr>
                <a:t>Product Owner</a:t>
              </a:r>
              <a:endParaRPr b="0" i="0" sz="2000" u="none" cap="none" strike="noStrike">
                <a:solidFill>
                  <a:schemeClr val="lt1"/>
                </a:solidFill>
                <a:latin typeface="Calibri"/>
                <a:ea typeface="Calibri"/>
                <a:cs typeface="Calibri"/>
                <a:sym typeface="Calibri"/>
              </a:endParaRPr>
            </a:p>
            <a:p>
              <a:pPr indent="-228600" lvl="1" marL="228600" marR="0" rtl="0" algn="l">
                <a:lnSpc>
                  <a:spcPct val="90000"/>
                </a:lnSpc>
                <a:spcBef>
                  <a:spcPts val="300"/>
                </a:spcBef>
                <a:spcAft>
                  <a:spcPts val="0"/>
                </a:spcAft>
                <a:buClr>
                  <a:schemeClr val="lt1"/>
                </a:buClr>
                <a:buSzPts val="2000"/>
                <a:buFont typeface="Calibri"/>
                <a:buChar char="•"/>
              </a:pPr>
              <a:r>
                <a:rPr lang="es-MX" sz="2000">
                  <a:solidFill>
                    <a:schemeClr val="lt1"/>
                  </a:solidFill>
                  <a:latin typeface="Calibri"/>
                  <a:ea typeface="Calibri"/>
                  <a:cs typeface="Calibri"/>
                  <a:sym typeface="Calibri"/>
                </a:rPr>
                <a:t>Encargada del Jira, organizaciones del backlog.</a:t>
              </a:r>
              <a:endParaRPr b="0" i="0" sz="2000" u="none" cap="none" strike="noStrike">
                <a:solidFill>
                  <a:schemeClr val="lt1"/>
                </a:solidFill>
                <a:latin typeface="Calibri"/>
                <a:ea typeface="Calibri"/>
                <a:cs typeface="Calibri"/>
                <a:sym typeface="Calibri"/>
              </a:endParaRPr>
            </a:p>
          </p:txBody>
        </p:sp>
        <p:sp>
          <p:nvSpPr>
            <p:cNvPr id="102" name="Google Shape;102;p2"/>
            <p:cNvSpPr/>
            <p:nvPr/>
          </p:nvSpPr>
          <p:spPr>
            <a:xfrm>
              <a:off x="135954" y="3126960"/>
              <a:ext cx="1526698" cy="1087638"/>
            </a:xfrm>
            <a:prstGeom prst="roundRect">
              <a:avLst>
                <a:gd fmla="val 10000" name="adj"/>
              </a:avLst>
            </a:prstGeom>
            <a:solidFill>
              <a:srgbClr val="C3D4EB"/>
            </a:solidFill>
            <a:ln>
              <a:noFill/>
            </a:ln>
            <a:effectLst>
              <a:outerShdw blurRad="57150" rotWithShape="0" algn="ctr" dir="5400000" dist="19050">
                <a:srgbClr val="00000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 name="Google Shape;103;p2"/>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
          <p:cNvSpPr txBox="1"/>
          <p:nvPr/>
        </p:nvSpPr>
        <p:spPr>
          <a:xfrm>
            <a:off x="238327" y="3058616"/>
            <a:ext cx="3608961" cy="120032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INTEGRANTES DEL PROYECTO</a:t>
            </a:r>
            <a:endParaRPr b="0" i="0" sz="1800" u="none" cap="none" strike="noStrike">
              <a:solidFill>
                <a:schemeClr val="dk1"/>
              </a:solidFill>
              <a:latin typeface="Calibri"/>
              <a:ea typeface="Calibri"/>
              <a:cs typeface="Calibri"/>
              <a:sym typeface="Calibri"/>
            </a:endParaRPr>
          </a:p>
        </p:txBody>
      </p:sp>
      <p:cxnSp>
        <p:nvCxnSpPr>
          <p:cNvPr id="105" name="Google Shape;105;p2"/>
          <p:cNvCxnSpPr/>
          <p:nvPr/>
        </p:nvCxnSpPr>
        <p:spPr>
          <a:xfrm>
            <a:off x="0" y="758027"/>
            <a:ext cx="4085617" cy="0"/>
          </a:xfrm>
          <a:prstGeom prst="straightConnector1">
            <a:avLst/>
          </a:prstGeom>
          <a:noFill/>
          <a:ln cap="flat" cmpd="sng" w="15875">
            <a:solidFill>
              <a:srgbClr val="F5F7FC"/>
            </a:solidFill>
            <a:prstDash val="solid"/>
            <a:miter lim="800000"/>
            <a:headEnd len="sm" w="sm" type="none"/>
            <a:tailEnd len="sm" w="sm" type="none"/>
          </a:ln>
        </p:spPr>
      </p:cxnSp>
      <p:pic>
        <p:nvPicPr>
          <p:cNvPr id="106" name="Google Shape;106;p2"/>
          <p:cNvPicPr preferRelativeResize="0"/>
          <p:nvPr/>
        </p:nvPicPr>
        <p:blipFill rotWithShape="1">
          <a:blip r:embed="rId5">
            <a:alphaModFix/>
          </a:blip>
          <a:srcRect b="0" l="0" r="0" t="0"/>
          <a:stretch/>
        </p:blipFill>
        <p:spPr>
          <a:xfrm>
            <a:off x="4349575" y="4840700"/>
            <a:ext cx="1356676" cy="1054451"/>
          </a:xfrm>
          <a:prstGeom prst="rect">
            <a:avLst/>
          </a:prstGeom>
          <a:solidFill>
            <a:srgbClr val="C3D4EB"/>
          </a:solidFill>
          <a:ln>
            <a:noFill/>
          </a:ln>
          <a:effectLst>
            <a:outerShdw blurRad="57150" rotWithShape="0" algn="ctr" dir="5400000" dist="19050">
              <a:srgbClr val="000000">
                <a:alpha val="62745"/>
              </a:srgbClr>
            </a:outerShdw>
          </a:effectLst>
        </p:spPr>
      </p:pic>
      <p:pic>
        <p:nvPicPr>
          <p:cNvPr id="107" name="Google Shape;107;p2"/>
          <p:cNvPicPr preferRelativeResize="0"/>
          <p:nvPr/>
        </p:nvPicPr>
        <p:blipFill rotWithShape="1">
          <a:blip r:embed="rId6">
            <a:alphaModFix/>
          </a:blip>
          <a:srcRect b="0" l="0" r="0" t="0"/>
          <a:stretch/>
        </p:blipFill>
        <p:spPr>
          <a:xfrm>
            <a:off x="4256980" y="1836045"/>
            <a:ext cx="1541873" cy="1098366"/>
          </a:xfrm>
          <a:prstGeom prst="roundRect">
            <a:avLst>
              <a:gd fmla="val 16667" name="adj"/>
            </a:avLst>
          </a:prstGeom>
          <a:noFill/>
          <a:ln>
            <a:noFill/>
          </a:ln>
        </p:spPr>
      </p:pic>
      <p:pic>
        <p:nvPicPr>
          <p:cNvPr id="108" name="Google Shape;108;p2" title="Imagen de WhatsApp 2025-09-05 a las 19.42.07_a590e4db.jpg"/>
          <p:cNvPicPr preferRelativeResize="0"/>
          <p:nvPr/>
        </p:nvPicPr>
        <p:blipFill>
          <a:blip r:embed="rId7">
            <a:alphaModFix/>
          </a:blip>
          <a:stretch>
            <a:fillRect/>
          </a:stretch>
        </p:blipFill>
        <p:spPr>
          <a:xfrm>
            <a:off x="160425" y="96287"/>
            <a:ext cx="1323474" cy="1323474"/>
          </a:xfrm>
          <a:prstGeom prst="rect">
            <a:avLst/>
          </a:prstGeom>
          <a:noFill/>
          <a:ln>
            <a:noFill/>
          </a:ln>
        </p:spPr>
      </p:pic>
    </p:spTree>
  </p:cSld>
  <p:clrMapOvr>
    <a:masterClrMapping/>
  </p:clrMapOvr>
  <p:transition spd="slow">
    <p:wipe dir="l"/>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descr="EscuelaIT Duoc UC - Escuela de Informática y Telecomunicaciones Duoc UC - Duoc  UC | LinkedIn" id="275" name="Google Shape;275;p14"/>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276" name="Google Shape;276;p14"/>
          <p:cNvSpPr txBox="1"/>
          <p:nvPr/>
        </p:nvSpPr>
        <p:spPr>
          <a:xfrm>
            <a:off x="0" y="3044279"/>
            <a:ext cx="12191999" cy="76944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0" i="0" lang="es-MX" sz="4400" u="none" cap="none" strike="noStrike">
                <a:solidFill>
                  <a:schemeClr val="dk1"/>
                </a:solidFill>
                <a:latin typeface="Calibri"/>
                <a:ea typeface="Calibri"/>
                <a:cs typeface="Calibri"/>
                <a:sym typeface="Calibri"/>
              </a:rPr>
              <a:t>PREGUNTAS DE LA COMISIÓN</a:t>
            </a:r>
            <a:endParaRPr b="0" i="0" sz="1400" u="none" cap="none" strike="noStrike">
              <a:solidFill>
                <a:srgbClr val="000000"/>
              </a:solidFill>
              <a:latin typeface="Arial"/>
              <a:ea typeface="Arial"/>
              <a:cs typeface="Arial"/>
              <a:sym typeface="Arial"/>
            </a:endParaRPr>
          </a:p>
        </p:txBody>
      </p:sp>
    </p:spTree>
  </p:cSld>
  <p:clrMapOvr>
    <a:masterClrMapping/>
  </p:clrMapOvr>
  <p:transition spd="slow">
    <p:wipe dir="l"/>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descr="EscuelaIT Duoc UC - Escuela de Informática y Telecomunicaciones Duoc UC - Duoc  UC | LinkedIn" id="113" name="Google Shape;113;g37c3499a486_0_87"/>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114" name="Google Shape;114;g37c3499a486_0_87"/>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g37c3499a486_0_87"/>
          <p:cNvSpPr txBox="1"/>
          <p:nvPr/>
        </p:nvSpPr>
        <p:spPr>
          <a:xfrm>
            <a:off x="0" y="1130849"/>
            <a:ext cx="12192000" cy="646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lang="es-MX" sz="3600">
                <a:solidFill>
                  <a:schemeClr val="dk1"/>
                </a:solidFill>
                <a:latin typeface="Calibri"/>
                <a:ea typeface="Calibri"/>
                <a:cs typeface="Calibri"/>
                <a:sym typeface="Calibri"/>
              </a:rPr>
              <a:t>CONTEXTO </a:t>
            </a:r>
            <a:r>
              <a:rPr b="0" i="0" lang="es-MX" sz="3600" u="none" cap="none" strike="noStrike">
                <a:solidFill>
                  <a:schemeClr val="dk1"/>
                </a:solidFill>
                <a:latin typeface="Calibri"/>
                <a:ea typeface="Calibri"/>
                <a:cs typeface="Calibri"/>
                <a:sym typeface="Calibri"/>
              </a:rPr>
              <a:t>DEL PROYECTO</a:t>
            </a:r>
            <a:endParaRPr b="0" i="0" sz="1800" u="none" cap="none" strike="noStrike">
              <a:solidFill>
                <a:schemeClr val="dk1"/>
              </a:solidFill>
              <a:latin typeface="Calibri"/>
              <a:ea typeface="Calibri"/>
              <a:cs typeface="Calibri"/>
              <a:sym typeface="Calibri"/>
            </a:endParaRPr>
          </a:p>
        </p:txBody>
      </p:sp>
      <p:cxnSp>
        <p:nvCxnSpPr>
          <p:cNvPr id="116" name="Google Shape;116;g37c3499a486_0_87"/>
          <p:cNvCxnSpPr/>
          <p:nvPr/>
        </p:nvCxnSpPr>
        <p:spPr>
          <a:xfrm>
            <a:off x="0" y="758027"/>
            <a:ext cx="4085700" cy="0"/>
          </a:xfrm>
          <a:prstGeom prst="straightConnector1">
            <a:avLst/>
          </a:prstGeom>
          <a:noFill/>
          <a:ln cap="flat" cmpd="sng" w="15875">
            <a:solidFill>
              <a:srgbClr val="F5F7FC"/>
            </a:solidFill>
            <a:prstDash val="solid"/>
            <a:miter lim="800000"/>
            <a:headEnd len="sm" w="sm" type="none"/>
            <a:tailEnd len="sm" w="sm" type="none"/>
          </a:ln>
        </p:spPr>
      </p:cxnSp>
      <p:sp>
        <p:nvSpPr>
          <p:cNvPr id="117" name="Google Shape;117;g37c3499a486_0_87"/>
          <p:cNvSpPr/>
          <p:nvPr/>
        </p:nvSpPr>
        <p:spPr>
          <a:xfrm>
            <a:off x="1905000" y="2330200"/>
            <a:ext cx="8722800" cy="4307100"/>
          </a:xfrm>
          <a:prstGeom prst="roundRect">
            <a:avLst>
              <a:gd fmla="val 10901" name="adj"/>
            </a:avLst>
          </a:prstGeom>
          <a:solidFill>
            <a:schemeClr val="lt1"/>
          </a:solidFill>
          <a:ln cap="flat" cmpd="sng" w="12700">
            <a:solidFill>
              <a:schemeClr val="accen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sng" cap="none" strike="noStrike">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1800"/>
              <a:buFont typeface="Arial"/>
              <a:buNone/>
            </a:pPr>
            <a:r>
              <a:rPr lang="es-MX" sz="2000">
                <a:solidFill>
                  <a:schemeClr val="dk1"/>
                </a:solidFill>
                <a:latin typeface="Calibri"/>
                <a:ea typeface="Calibri"/>
                <a:cs typeface="Calibri"/>
                <a:sym typeface="Calibri"/>
              </a:rPr>
              <a:t>En el 2022, todo el país se registraron 59.876 nuevos casos de cáncer y 31.440 muertes por cancer, siendo el cáncer de pulmón una de las causas principales de mortalidad</a:t>
            </a:r>
            <a:endParaRPr sz="2000">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1800"/>
              <a:buFont typeface="Arial"/>
              <a:buNone/>
            </a:pPr>
            <a:r>
              <a:t/>
            </a:r>
            <a:endParaRPr sz="2000">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1800"/>
              <a:buFont typeface="Arial"/>
              <a:buNone/>
            </a:pPr>
            <a:r>
              <a:rPr lang="es-MX" sz="2000">
                <a:solidFill>
                  <a:schemeClr val="dk1"/>
                </a:solidFill>
                <a:latin typeface="Calibri"/>
                <a:ea typeface="Calibri"/>
                <a:cs typeface="Calibri"/>
                <a:sym typeface="Calibri"/>
              </a:rPr>
              <a:t>El cáncer de pulmón representa en chile la primera causa de muerte por cáncer desde al menos 2018 con una tasa cruda de mortalidad de aproximadamente 18 muertes por cada 100.000 habitantes en el 2021</a:t>
            </a:r>
            <a:endParaRPr sz="2000">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1800"/>
              <a:buFont typeface="Arial"/>
              <a:buNone/>
            </a:pPr>
            <a:r>
              <a:t/>
            </a:r>
            <a:endParaRPr sz="2000">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1800"/>
              <a:buFont typeface="Arial"/>
              <a:buNone/>
            </a:pPr>
            <a:r>
              <a:t/>
            </a:r>
            <a:endParaRPr sz="1800">
              <a:solidFill>
                <a:schemeClr val="dk1"/>
              </a:solidFill>
              <a:latin typeface="Calibri"/>
              <a:ea typeface="Calibri"/>
              <a:cs typeface="Calibri"/>
              <a:sym typeface="Calibri"/>
            </a:endParaRPr>
          </a:p>
        </p:txBody>
      </p:sp>
      <p:pic>
        <p:nvPicPr>
          <p:cNvPr id="118" name="Google Shape;118;g37c3499a486_0_87"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500"/>
                                        <p:tgtEl>
                                          <p:spTgt spid="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descr="EscuelaIT Duoc UC - Escuela de Informática y Telecomunicaciones Duoc UC - Duoc  UC | LinkedIn" id="123" name="Google Shape;123;p3"/>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124" name="Google Shape;124;p3"/>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3"/>
          <p:cNvSpPr txBox="1"/>
          <p:nvPr/>
        </p:nvSpPr>
        <p:spPr>
          <a:xfrm>
            <a:off x="0" y="1130849"/>
            <a:ext cx="12191999"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DESCRIPCIÓN DEL PROYECTO</a:t>
            </a:r>
            <a:endParaRPr b="0" i="0" sz="1800" u="none" cap="none" strike="noStrike">
              <a:solidFill>
                <a:schemeClr val="dk1"/>
              </a:solidFill>
              <a:latin typeface="Calibri"/>
              <a:ea typeface="Calibri"/>
              <a:cs typeface="Calibri"/>
              <a:sym typeface="Calibri"/>
            </a:endParaRPr>
          </a:p>
        </p:txBody>
      </p:sp>
      <p:cxnSp>
        <p:nvCxnSpPr>
          <p:cNvPr id="126" name="Google Shape;126;p3"/>
          <p:cNvCxnSpPr/>
          <p:nvPr/>
        </p:nvCxnSpPr>
        <p:spPr>
          <a:xfrm>
            <a:off x="0" y="758027"/>
            <a:ext cx="4085617" cy="0"/>
          </a:xfrm>
          <a:prstGeom prst="straightConnector1">
            <a:avLst/>
          </a:prstGeom>
          <a:noFill/>
          <a:ln cap="flat" cmpd="sng" w="15875">
            <a:solidFill>
              <a:srgbClr val="F5F7FC"/>
            </a:solidFill>
            <a:prstDash val="solid"/>
            <a:miter lim="800000"/>
            <a:headEnd len="sm" w="sm" type="none"/>
            <a:tailEnd len="sm" w="sm" type="none"/>
          </a:ln>
        </p:spPr>
      </p:cxnSp>
      <p:sp>
        <p:nvSpPr>
          <p:cNvPr id="127" name="Google Shape;127;p3"/>
          <p:cNvSpPr/>
          <p:nvPr/>
        </p:nvSpPr>
        <p:spPr>
          <a:xfrm>
            <a:off x="714909" y="2169769"/>
            <a:ext cx="4348705" cy="4092601"/>
          </a:xfrm>
          <a:prstGeom prst="roundRect">
            <a:avLst>
              <a:gd fmla="val 10901" name="adj"/>
            </a:avLst>
          </a:prstGeom>
          <a:solidFill>
            <a:schemeClr val="lt1"/>
          </a:solidFill>
          <a:ln cap="flat" cmpd="sng" w="12700">
            <a:solidFill>
              <a:schemeClr val="accen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rPr b="0" i="0" lang="es-MX" sz="2800" u="sng" cap="none" strike="noStrike">
                <a:solidFill>
                  <a:schemeClr val="dk1"/>
                </a:solidFill>
                <a:latin typeface="Calibri"/>
                <a:ea typeface="Calibri"/>
                <a:cs typeface="Calibri"/>
                <a:sym typeface="Calibri"/>
              </a:rPr>
              <a:t>Problema o dolor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sng" cap="none" strike="noStrike">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1800"/>
              <a:buFont typeface="Arial"/>
              <a:buNone/>
            </a:pPr>
            <a:r>
              <a:rPr b="0" i="0" lang="es-MX" sz="1800" u="none" cap="none" strike="noStrike">
                <a:solidFill>
                  <a:schemeClr val="dk1"/>
                </a:solidFill>
                <a:latin typeface="Calibri"/>
                <a:ea typeface="Calibri"/>
                <a:cs typeface="Calibri"/>
                <a:sym typeface="Calibri"/>
              </a:rPr>
              <a:t>En los hospitales y centros de salud, los sistemas PACS almacenan grandes volúmenes de imágenes médicas (DICOM), pero los radiólogos suelen enfrentarse a sobrecarga de trabajo y limitaciones de tiempo. Esto dificulta la detección temprana de enfermedades críticas, como el cáncer de pulmón, lo que puede retrasar diagnósticos y afectar la calidad de la atención.</a:t>
            </a:r>
            <a:endParaRPr b="0" i="0" sz="1800" u="sng" cap="none" strike="noStrike">
              <a:solidFill>
                <a:schemeClr val="dk1"/>
              </a:solidFill>
              <a:latin typeface="Calibri"/>
              <a:ea typeface="Calibri"/>
              <a:cs typeface="Calibri"/>
              <a:sym typeface="Calibri"/>
            </a:endParaRPr>
          </a:p>
        </p:txBody>
      </p:sp>
      <p:sp>
        <p:nvSpPr>
          <p:cNvPr id="128" name="Google Shape;128;p3"/>
          <p:cNvSpPr/>
          <p:nvPr/>
        </p:nvSpPr>
        <p:spPr>
          <a:xfrm>
            <a:off x="6912079" y="2177325"/>
            <a:ext cx="4348705" cy="4092601"/>
          </a:xfrm>
          <a:prstGeom prst="roundRect">
            <a:avLst>
              <a:gd fmla="val 10901" name="adj"/>
            </a:avLst>
          </a:prstGeom>
          <a:solidFill>
            <a:schemeClr val="lt1"/>
          </a:solidFill>
          <a:ln cap="flat" cmpd="sng" w="12700">
            <a:solidFill>
              <a:schemeClr val="accen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rPr b="0" i="0" lang="es-MX" sz="2800" u="sng" cap="none" strike="noStrike">
                <a:solidFill>
                  <a:schemeClr val="dk1"/>
                </a:solidFill>
                <a:latin typeface="Calibri"/>
                <a:ea typeface="Calibri"/>
                <a:cs typeface="Calibri"/>
                <a:sym typeface="Calibri"/>
              </a:rPr>
              <a:t>Propuesta de solución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sng" cap="none" strike="noStrike">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1800"/>
              <a:buFont typeface="Arial"/>
              <a:buNone/>
            </a:pPr>
            <a:r>
              <a:rPr b="0" i="0" lang="es-MX" sz="1800" u="none" cap="none" strike="noStrike">
                <a:solidFill>
                  <a:schemeClr val="dk1"/>
                </a:solidFill>
                <a:latin typeface="Calibri"/>
                <a:ea typeface="Calibri"/>
                <a:cs typeface="Calibri"/>
                <a:sym typeface="Calibri"/>
              </a:rPr>
              <a:t>Desarrollar un asistente inteligente integrado a un PACS simulado (Orthanc), que procese y analice imágenes médicas en formato DICOM mediante un modelo predictivo de IA. La solución permitirá detectar de manera temprana posibles indicios de cáncer pulmonar en tomografías, entregando apoyo al radiólogo, optimizando tiempos de análisis y reduciendo riesgos de error humano.</a:t>
            </a:r>
            <a:endParaRPr b="0" i="0" sz="1800" u="none" cap="none" strike="noStrike">
              <a:solidFill>
                <a:schemeClr val="dk1"/>
              </a:solidFill>
              <a:latin typeface="Calibri"/>
              <a:ea typeface="Calibri"/>
              <a:cs typeface="Calibri"/>
              <a:sym typeface="Calibri"/>
            </a:endParaRPr>
          </a:p>
        </p:txBody>
      </p:sp>
      <p:sp>
        <p:nvSpPr>
          <p:cNvPr id="129" name="Google Shape;129;p3"/>
          <p:cNvSpPr/>
          <p:nvPr/>
        </p:nvSpPr>
        <p:spPr>
          <a:xfrm>
            <a:off x="5456903" y="3736258"/>
            <a:ext cx="1140542" cy="757084"/>
          </a:xfrm>
          <a:prstGeom prst="rightArrow">
            <a:avLst>
              <a:gd fmla="val 50000" name="adj1"/>
              <a:gd fmla="val 50000" name="adj2"/>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30" name="Google Shape;130;p3"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spTree>
  </p:cSld>
  <p:clrMapOvr>
    <a:masterClrMapping/>
  </p:clrMapOvr>
  <p:transition spd="slow">
    <p:wipe dir="l"/>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500"/>
                                        <p:tgtEl>
                                          <p:spTgt spid="129"/>
                                        </p:tgtEl>
                                      </p:cBhvr>
                                    </p:animEffect>
                                  </p:childTnLst>
                                </p:cTn>
                              </p:par>
                              <p:par>
                                <p:cTn fill="hold" nodeType="with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500"/>
                                        <p:tgtEl>
                                          <p:spTgt spid="1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EscuelaIT Duoc UC - Escuela de Informática y Telecomunicaciones Duoc UC - Duoc  UC | LinkedIn" id="135" name="Google Shape;135;p4"/>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136" name="Google Shape;136;p4"/>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4"/>
          <p:cNvSpPr txBox="1"/>
          <p:nvPr/>
        </p:nvSpPr>
        <p:spPr>
          <a:xfrm>
            <a:off x="0" y="1384304"/>
            <a:ext cx="12191999"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Objetivo General</a:t>
            </a:r>
            <a:endParaRPr b="0" i="0" sz="1800" u="none" cap="none" strike="noStrike">
              <a:solidFill>
                <a:schemeClr val="dk1"/>
              </a:solidFill>
              <a:latin typeface="Calibri"/>
              <a:ea typeface="Calibri"/>
              <a:cs typeface="Calibri"/>
              <a:sym typeface="Calibri"/>
            </a:endParaRPr>
          </a:p>
        </p:txBody>
      </p:sp>
      <p:cxnSp>
        <p:nvCxnSpPr>
          <p:cNvPr id="138" name="Google Shape;138;p4"/>
          <p:cNvCxnSpPr/>
          <p:nvPr/>
        </p:nvCxnSpPr>
        <p:spPr>
          <a:xfrm>
            <a:off x="0" y="758027"/>
            <a:ext cx="4085617" cy="0"/>
          </a:xfrm>
          <a:prstGeom prst="straightConnector1">
            <a:avLst/>
          </a:prstGeom>
          <a:noFill/>
          <a:ln cap="flat" cmpd="sng" w="15875">
            <a:solidFill>
              <a:srgbClr val="F5F7FC"/>
            </a:solidFill>
            <a:prstDash val="solid"/>
            <a:miter lim="800000"/>
            <a:headEnd len="sm" w="sm" type="none"/>
            <a:tailEnd len="sm" w="sm" type="none"/>
          </a:ln>
        </p:spPr>
      </p:cxnSp>
      <p:sp>
        <p:nvSpPr>
          <p:cNvPr id="139" name="Google Shape;139;p4"/>
          <p:cNvSpPr txBox="1"/>
          <p:nvPr/>
        </p:nvSpPr>
        <p:spPr>
          <a:xfrm>
            <a:off x="1" y="4082446"/>
            <a:ext cx="12191999"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Objetivos Específicos</a:t>
            </a:r>
            <a:endParaRPr b="0" i="0" sz="1800" u="none" cap="none" strike="noStrike">
              <a:solidFill>
                <a:schemeClr val="dk1"/>
              </a:solidFill>
              <a:latin typeface="Calibri"/>
              <a:ea typeface="Calibri"/>
              <a:cs typeface="Calibri"/>
              <a:sym typeface="Calibri"/>
            </a:endParaRPr>
          </a:p>
        </p:txBody>
      </p:sp>
      <p:sp>
        <p:nvSpPr>
          <p:cNvPr id="140" name="Google Shape;140;p4"/>
          <p:cNvSpPr/>
          <p:nvPr/>
        </p:nvSpPr>
        <p:spPr>
          <a:xfrm>
            <a:off x="614515" y="2040571"/>
            <a:ext cx="10962967" cy="1575221"/>
          </a:xfrm>
          <a:prstGeom prst="roundRect">
            <a:avLst>
              <a:gd fmla="val 16667" name="adj"/>
            </a:avLst>
          </a:prstGeom>
          <a:solidFill>
            <a:schemeClr val="lt1"/>
          </a:solid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285750" lvl="0" marL="285750" marR="0" rtl="0" algn="l">
              <a:lnSpc>
                <a:spcPct val="100000"/>
              </a:lnSpc>
              <a:spcBef>
                <a:spcPts val="0"/>
              </a:spcBef>
              <a:spcAft>
                <a:spcPts val="0"/>
              </a:spcAft>
              <a:buClr>
                <a:schemeClr val="dk1"/>
              </a:buClr>
              <a:buSzPts val="1800"/>
              <a:buFont typeface="Arial"/>
              <a:buChar char="•"/>
            </a:pPr>
            <a:r>
              <a:rPr lang="es-MX" sz="1800">
                <a:solidFill>
                  <a:schemeClr val="dk1"/>
                </a:solidFill>
                <a:latin typeface="Calibri"/>
                <a:ea typeface="Calibri"/>
                <a:cs typeface="Calibri"/>
                <a:sym typeface="Calibri"/>
              </a:rPr>
              <a:t>Apoyar  a los radiólogos en la detección temprana de cáncer de pulmón, creando un asistente inteligente que  analice imágenes médicas en DICOM para facilitar diagnósticos más rápidos, precisos y salvar más vidas.</a:t>
            </a:r>
            <a:endParaRPr b="0" i="0" sz="1800" u="none" cap="none" strike="noStrike">
              <a:solidFill>
                <a:schemeClr val="dk1"/>
              </a:solidFill>
              <a:latin typeface="Calibri"/>
              <a:ea typeface="Calibri"/>
              <a:cs typeface="Calibri"/>
              <a:sym typeface="Calibri"/>
            </a:endParaRPr>
          </a:p>
        </p:txBody>
      </p:sp>
      <p:sp>
        <p:nvSpPr>
          <p:cNvPr id="141" name="Google Shape;141;p4"/>
          <p:cNvSpPr/>
          <p:nvPr/>
        </p:nvSpPr>
        <p:spPr>
          <a:xfrm>
            <a:off x="614514" y="4732407"/>
            <a:ext cx="10962967" cy="2048181"/>
          </a:xfrm>
          <a:prstGeom prst="roundRect">
            <a:avLst>
              <a:gd fmla="val 16667" name="adj"/>
            </a:avLst>
          </a:prstGeom>
          <a:solidFill>
            <a:schemeClr val="lt1"/>
          </a:solid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Simular un entorno de trabajo con imágenes médicas digitales.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Desarrollar una herramienta que analice estudios médicos y entregue alertas tempranas.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Reducir la carga de trabajo de los especialistas con apoyo tecnológico.</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Mejorar la precisión en la detección de posibles enfermedades.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Facilitar la interpretación de resultados para la toma de decisiones médicas.</a:t>
            </a:r>
            <a:endParaRPr b="0" i="0" sz="1400" u="none" cap="none" strike="noStrike">
              <a:solidFill>
                <a:srgbClr val="000000"/>
              </a:solidFill>
              <a:latin typeface="Arial"/>
              <a:ea typeface="Arial"/>
              <a:cs typeface="Arial"/>
              <a:sym typeface="Arial"/>
            </a:endParaRPr>
          </a:p>
        </p:txBody>
      </p:sp>
      <p:pic>
        <p:nvPicPr>
          <p:cNvPr id="142" name="Google Shape;142;p4"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spTree>
  </p:cSld>
  <p:clrMapOvr>
    <a:masterClrMapping/>
  </p:clrMapOvr>
  <p:transition spd="slow">
    <p:wipe dir="l"/>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par>
                                <p:cTn fill="hold" nodeType="with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500"/>
                                        <p:tgtEl>
                                          <p:spTgt spid="1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descr="EscuelaIT Duoc UC - Escuela de Informática y Telecomunicaciones Duoc UC - Duoc  UC | LinkedIn" id="147" name="Google Shape;147;p5"/>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148" name="Google Shape;148;p5"/>
          <p:cNvSpPr txBox="1"/>
          <p:nvPr/>
        </p:nvSpPr>
        <p:spPr>
          <a:xfrm>
            <a:off x="136188" y="368928"/>
            <a:ext cx="12192000" cy="646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sz="1800">
              <a:solidFill>
                <a:srgbClr val="757070"/>
              </a:solidFill>
              <a:latin typeface="Calibri"/>
              <a:ea typeface="Calibri"/>
              <a:cs typeface="Calibri"/>
              <a:sym typeface="Calibri"/>
            </a:endParaRPr>
          </a:p>
          <a:p>
            <a:pPr indent="0" lvl="0" marL="0" rtl="0" algn="l">
              <a:spcBef>
                <a:spcPts val="0"/>
              </a:spcBef>
              <a:spcAft>
                <a:spcPts val="0"/>
              </a:spcAft>
              <a:buClr>
                <a:schemeClr val="dk1"/>
              </a:buClr>
              <a:buSzPts val="1800"/>
              <a:buFont typeface="Arial"/>
              <a:buNone/>
            </a:pPr>
            <a:r>
              <a:t/>
            </a:r>
            <a:endParaRPr sz="1800">
              <a:solidFill>
                <a:srgbClr val="757070"/>
              </a:solidFill>
              <a:latin typeface="Calibri"/>
              <a:ea typeface="Calibri"/>
              <a:cs typeface="Calibri"/>
              <a:sym typeface="Calibri"/>
            </a:endParaRPr>
          </a:p>
        </p:txBody>
      </p:sp>
      <p:sp>
        <p:nvSpPr>
          <p:cNvPr id="149" name="Google Shape;149;p5"/>
          <p:cNvSpPr txBox="1"/>
          <p:nvPr/>
        </p:nvSpPr>
        <p:spPr>
          <a:xfrm>
            <a:off x="0" y="1432655"/>
            <a:ext cx="12191999"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Alcance y limitaciones del proyecto</a:t>
            </a:r>
            <a:endParaRPr b="0" i="0" sz="1400" u="none" cap="none" strike="noStrike">
              <a:solidFill>
                <a:srgbClr val="000000"/>
              </a:solidFill>
              <a:latin typeface="Arial"/>
              <a:ea typeface="Arial"/>
              <a:cs typeface="Arial"/>
              <a:sym typeface="Arial"/>
            </a:endParaRPr>
          </a:p>
        </p:txBody>
      </p:sp>
      <p:cxnSp>
        <p:nvCxnSpPr>
          <p:cNvPr id="150" name="Google Shape;150;p5"/>
          <p:cNvCxnSpPr/>
          <p:nvPr/>
        </p:nvCxnSpPr>
        <p:spPr>
          <a:xfrm>
            <a:off x="0" y="758027"/>
            <a:ext cx="4085617" cy="0"/>
          </a:xfrm>
          <a:prstGeom prst="straightConnector1">
            <a:avLst/>
          </a:prstGeom>
          <a:noFill/>
          <a:ln cap="flat" cmpd="sng" w="15875">
            <a:solidFill>
              <a:srgbClr val="F5F7FC"/>
            </a:solidFill>
            <a:prstDash val="solid"/>
            <a:miter lim="800000"/>
            <a:headEnd len="sm" w="sm" type="none"/>
            <a:tailEnd len="sm" w="sm" type="none"/>
          </a:ln>
        </p:spPr>
      </p:cxnSp>
      <p:sp>
        <p:nvSpPr>
          <p:cNvPr id="151" name="Google Shape;151;p5"/>
          <p:cNvSpPr/>
          <p:nvPr/>
        </p:nvSpPr>
        <p:spPr>
          <a:xfrm>
            <a:off x="1019567" y="2280863"/>
            <a:ext cx="4348705" cy="4111391"/>
          </a:xfrm>
          <a:prstGeom prst="roundRect">
            <a:avLst>
              <a:gd fmla="val 10901" name="adj"/>
            </a:avLst>
          </a:prstGeom>
          <a:solidFill>
            <a:schemeClr val="lt1"/>
          </a:solidFill>
          <a:ln cap="flat" cmpd="sng" w="12700">
            <a:solidFill>
              <a:schemeClr val="accen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rPr b="0" i="0" lang="es-MX" sz="2800" u="sng" cap="none" strike="noStrike">
                <a:solidFill>
                  <a:schemeClr val="dk1"/>
                </a:solidFill>
                <a:latin typeface="Calibri"/>
                <a:ea typeface="Calibri"/>
                <a:cs typeface="Calibri"/>
                <a:sym typeface="Calibri"/>
              </a:rPr>
              <a:t>Alcance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800"/>
              <a:buFont typeface="Arial"/>
              <a:buNone/>
            </a:pPr>
            <a:r>
              <a:t/>
            </a:r>
            <a:endParaRPr b="0" i="0" sz="2800" u="sng"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Simulación de un sistema PACS para la gestión de imágenes médicas.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Integración de un modelo de inteligencia artificial para análisis de tomografías pulmonares.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Generación de predicciones que apoyen la detección temprana de cáncer de pulmón.</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Interfaz básica para visualizar resultados y facilitar la interpretación por parte de especialistas.</a:t>
            </a:r>
            <a:endParaRPr b="0" i="0" sz="1400" u="none" cap="none" strike="noStrike">
              <a:solidFill>
                <a:srgbClr val="000000"/>
              </a:solidFill>
              <a:latin typeface="Arial"/>
              <a:ea typeface="Arial"/>
              <a:cs typeface="Arial"/>
              <a:sym typeface="Arial"/>
            </a:endParaRPr>
          </a:p>
        </p:txBody>
      </p:sp>
      <p:sp>
        <p:nvSpPr>
          <p:cNvPr id="152" name="Google Shape;152;p5"/>
          <p:cNvSpPr/>
          <p:nvPr/>
        </p:nvSpPr>
        <p:spPr>
          <a:xfrm>
            <a:off x="6823728" y="2280865"/>
            <a:ext cx="4348705" cy="4111390"/>
          </a:xfrm>
          <a:prstGeom prst="roundRect">
            <a:avLst>
              <a:gd fmla="val 10901" name="adj"/>
            </a:avLst>
          </a:prstGeom>
          <a:solidFill>
            <a:schemeClr val="lt1"/>
          </a:solidFill>
          <a:ln cap="flat" cmpd="sng" w="12700">
            <a:solidFill>
              <a:schemeClr val="accen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rPr b="0" i="0" lang="es-MX" sz="2800" u="sng" cap="none" strike="noStrike">
                <a:solidFill>
                  <a:schemeClr val="dk1"/>
                </a:solidFill>
                <a:latin typeface="Calibri"/>
                <a:ea typeface="Calibri"/>
                <a:cs typeface="Calibri"/>
                <a:sym typeface="Calibri"/>
              </a:rPr>
              <a:t>Limitaciones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800"/>
              <a:buFont typeface="Arial"/>
              <a:buNone/>
            </a:pPr>
            <a:r>
              <a:t/>
            </a:r>
            <a:endParaRPr b="0" i="0" sz="2800" u="sng"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El sistema se prueba en un entorno simulado, no en un hospital real.</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El modelo de IA está limitado al análisis de cáncer pulmonar, no a otras patologías.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La precisión depende de la calidad y cantidad de datos disponibles.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No reemplaza al radiólogo, solo actúa como apoyo en el diagnóstico.</a:t>
            </a:r>
            <a:endParaRPr b="0" i="0" sz="1400" u="none" cap="none" strike="noStrike">
              <a:solidFill>
                <a:srgbClr val="000000"/>
              </a:solidFill>
              <a:latin typeface="Arial"/>
              <a:ea typeface="Arial"/>
              <a:cs typeface="Arial"/>
              <a:sym typeface="Arial"/>
            </a:endParaRPr>
          </a:p>
        </p:txBody>
      </p:sp>
      <p:pic>
        <p:nvPicPr>
          <p:cNvPr id="153" name="Google Shape;153;p5"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spTree>
  </p:cSld>
  <p:clrMapOvr>
    <a:masterClrMapping/>
  </p:clrMapOvr>
  <p:transition spd="slow">
    <p:wipe dir="l"/>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500"/>
                                        <p:tgtEl>
                                          <p:spTgt spid="1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descr="EscuelaIT Duoc UC - Escuela de Informática y Telecomunicaciones Duoc UC - Duoc  UC | LinkedIn" id="158" name="Google Shape;158;p6"/>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159" name="Google Shape;159;p6"/>
          <p:cNvSpPr txBox="1"/>
          <p:nvPr/>
        </p:nvSpPr>
        <p:spPr>
          <a:xfrm>
            <a:off x="0" y="1432655"/>
            <a:ext cx="12191999"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Metodología de trabajo para el desarrollo del proyecto</a:t>
            </a:r>
            <a:endParaRPr b="0" i="0" sz="1800" u="none" cap="none" strike="noStrike">
              <a:solidFill>
                <a:schemeClr val="dk1"/>
              </a:solidFill>
              <a:latin typeface="Calibri"/>
              <a:ea typeface="Calibri"/>
              <a:cs typeface="Calibri"/>
              <a:sym typeface="Calibri"/>
            </a:endParaRPr>
          </a:p>
        </p:txBody>
      </p:sp>
      <p:cxnSp>
        <p:nvCxnSpPr>
          <p:cNvPr id="160" name="Google Shape;160;p6"/>
          <p:cNvCxnSpPr/>
          <p:nvPr/>
        </p:nvCxnSpPr>
        <p:spPr>
          <a:xfrm>
            <a:off x="0" y="758027"/>
            <a:ext cx="4085617" cy="0"/>
          </a:xfrm>
          <a:prstGeom prst="straightConnector1">
            <a:avLst/>
          </a:prstGeom>
          <a:noFill/>
          <a:ln cap="flat" cmpd="sng" w="15875">
            <a:solidFill>
              <a:srgbClr val="F5F7FC"/>
            </a:solidFill>
            <a:prstDash val="solid"/>
            <a:miter lim="800000"/>
            <a:headEnd len="sm" w="sm" type="none"/>
            <a:tailEnd len="sm" w="sm" type="none"/>
          </a:ln>
        </p:spPr>
      </p:cxnSp>
      <p:sp>
        <p:nvSpPr>
          <p:cNvPr id="161" name="Google Shape;161;p6"/>
          <p:cNvSpPr txBox="1"/>
          <p:nvPr/>
        </p:nvSpPr>
        <p:spPr>
          <a:xfrm>
            <a:off x="721900" y="3451575"/>
            <a:ext cx="3704700" cy="280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MX" sz="1600">
                <a:solidFill>
                  <a:schemeClr val="dk1"/>
                </a:solidFill>
              </a:rPr>
              <a:t>Duración de Sprints: </a:t>
            </a:r>
            <a:r>
              <a:rPr b="1" lang="es-MX" sz="1600">
                <a:solidFill>
                  <a:schemeClr val="dk1"/>
                </a:solidFill>
              </a:rPr>
              <a:t>2 semanas</a:t>
            </a:r>
            <a:r>
              <a:rPr lang="es-MX" sz="1600">
                <a:solidFill>
                  <a:schemeClr val="dk1"/>
                </a:solidFill>
              </a:rPr>
              <a:t>.</a:t>
            </a:r>
            <a:br>
              <a:rPr lang="es-MX" sz="1600">
                <a:solidFill>
                  <a:schemeClr val="dk1"/>
                </a:solidFill>
              </a:rPr>
            </a:br>
            <a:endParaRPr sz="1600">
              <a:solidFill>
                <a:schemeClr val="dk1"/>
              </a:solidFill>
            </a:endParaRPr>
          </a:p>
          <a:p>
            <a:pPr indent="0" lvl="0" marL="0" rtl="0" algn="l">
              <a:spcBef>
                <a:spcPts val="0"/>
              </a:spcBef>
              <a:spcAft>
                <a:spcPts val="0"/>
              </a:spcAft>
              <a:buClr>
                <a:schemeClr val="dk1"/>
              </a:buClr>
              <a:buSzPts val="1100"/>
              <a:buFont typeface="Arial"/>
              <a:buNone/>
            </a:pPr>
            <a:r>
              <a:rPr b="1" lang="es-MX" sz="1600">
                <a:solidFill>
                  <a:schemeClr val="dk1"/>
                </a:solidFill>
              </a:rPr>
              <a:t>Sprint 1 (semana 4–5):</a:t>
            </a:r>
            <a:r>
              <a:rPr lang="es-MX" sz="1600">
                <a:solidFill>
                  <a:schemeClr val="dk1"/>
                </a:solidFill>
              </a:rPr>
              <a:t> HU1–HU4.</a:t>
            </a:r>
            <a:br>
              <a:rPr lang="es-MX" sz="1600">
                <a:solidFill>
                  <a:schemeClr val="dk1"/>
                </a:solidFill>
              </a:rPr>
            </a:br>
            <a:endParaRPr sz="1600">
              <a:solidFill>
                <a:schemeClr val="dk1"/>
              </a:solidFill>
            </a:endParaRPr>
          </a:p>
          <a:p>
            <a:pPr indent="0" lvl="0" marL="0" rtl="0" algn="l">
              <a:spcBef>
                <a:spcPts val="0"/>
              </a:spcBef>
              <a:spcAft>
                <a:spcPts val="0"/>
              </a:spcAft>
              <a:buClr>
                <a:schemeClr val="dk1"/>
              </a:buClr>
              <a:buSzPts val="1100"/>
              <a:buFont typeface="Arial"/>
              <a:buNone/>
            </a:pPr>
            <a:r>
              <a:rPr b="1" lang="es-MX" sz="1600">
                <a:solidFill>
                  <a:schemeClr val="dk1"/>
                </a:solidFill>
              </a:rPr>
              <a:t>Sprint 2 (semana 6–7):</a:t>
            </a:r>
            <a:r>
              <a:rPr lang="es-MX" sz="1600">
                <a:solidFill>
                  <a:schemeClr val="dk1"/>
                </a:solidFill>
              </a:rPr>
              <a:t> HU5–HU8.</a:t>
            </a:r>
            <a:br>
              <a:rPr lang="es-MX" sz="1600">
                <a:solidFill>
                  <a:schemeClr val="dk1"/>
                </a:solidFill>
              </a:rPr>
            </a:br>
            <a:endParaRPr sz="1600">
              <a:solidFill>
                <a:schemeClr val="dk1"/>
              </a:solidFill>
            </a:endParaRPr>
          </a:p>
          <a:p>
            <a:pPr indent="0" lvl="0" marL="0" rtl="0" algn="l">
              <a:spcBef>
                <a:spcPts val="0"/>
              </a:spcBef>
              <a:spcAft>
                <a:spcPts val="0"/>
              </a:spcAft>
              <a:buClr>
                <a:schemeClr val="dk1"/>
              </a:buClr>
              <a:buSzPts val="1100"/>
              <a:buFont typeface="Arial"/>
              <a:buNone/>
            </a:pPr>
            <a:r>
              <a:rPr b="1" lang="es-MX" sz="1600">
                <a:solidFill>
                  <a:schemeClr val="dk1"/>
                </a:solidFill>
              </a:rPr>
              <a:t>Sprint 3 (semana 8–9):</a:t>
            </a:r>
            <a:r>
              <a:rPr lang="es-MX" sz="1600">
                <a:solidFill>
                  <a:schemeClr val="dk1"/>
                </a:solidFill>
              </a:rPr>
              <a:t> HU9–HU13.</a:t>
            </a:r>
            <a:br>
              <a:rPr lang="es-MX" sz="1600">
                <a:solidFill>
                  <a:schemeClr val="dk1"/>
                </a:solidFill>
              </a:rPr>
            </a:br>
            <a:endParaRPr sz="1600">
              <a:solidFill>
                <a:schemeClr val="dk1"/>
              </a:solidFill>
            </a:endParaRPr>
          </a:p>
          <a:p>
            <a:pPr indent="0" lvl="0" marL="0" rtl="0" algn="l">
              <a:spcBef>
                <a:spcPts val="0"/>
              </a:spcBef>
              <a:spcAft>
                <a:spcPts val="0"/>
              </a:spcAft>
              <a:buClr>
                <a:schemeClr val="dk1"/>
              </a:buClr>
              <a:buSzPts val="1100"/>
              <a:buFont typeface="Arial"/>
              <a:buNone/>
            </a:pPr>
            <a:r>
              <a:rPr b="1" lang="es-MX" sz="1600">
                <a:solidFill>
                  <a:schemeClr val="dk1"/>
                </a:solidFill>
              </a:rPr>
              <a:t>Sprint 4 (semana 10–11):</a:t>
            </a:r>
            <a:r>
              <a:rPr lang="es-MX" sz="1600">
                <a:solidFill>
                  <a:schemeClr val="dk1"/>
                </a:solidFill>
              </a:rPr>
              <a:t> HU14–HU17.</a:t>
            </a:r>
            <a:br>
              <a:rPr lang="es-MX" sz="1600">
                <a:solidFill>
                  <a:schemeClr val="dk1"/>
                </a:solidFill>
              </a:rPr>
            </a:br>
            <a:endParaRPr sz="1600">
              <a:solidFill>
                <a:schemeClr val="dk1"/>
              </a:solidFill>
            </a:endParaRPr>
          </a:p>
          <a:p>
            <a:pPr indent="0" lvl="0" marL="0" marR="0" rtl="0" algn="l">
              <a:lnSpc>
                <a:spcPct val="100000"/>
              </a:lnSpc>
              <a:spcBef>
                <a:spcPts val="0"/>
              </a:spcBef>
              <a:spcAft>
                <a:spcPts val="0"/>
              </a:spcAft>
              <a:buClr>
                <a:srgbClr val="000000"/>
              </a:buClr>
              <a:buSzPts val="2800"/>
              <a:buFont typeface="Arial"/>
              <a:buNone/>
            </a:pPr>
            <a:r>
              <a:t/>
            </a:r>
            <a:endParaRPr sz="2800">
              <a:solidFill>
                <a:schemeClr val="dk1"/>
              </a:solidFill>
              <a:latin typeface="Calibri"/>
              <a:ea typeface="Calibri"/>
              <a:cs typeface="Calibri"/>
              <a:sym typeface="Calibri"/>
            </a:endParaRPr>
          </a:p>
        </p:txBody>
      </p:sp>
      <p:sp>
        <p:nvSpPr>
          <p:cNvPr id="162" name="Google Shape;162;p6"/>
          <p:cNvSpPr/>
          <p:nvPr/>
        </p:nvSpPr>
        <p:spPr>
          <a:xfrm>
            <a:off x="1122950" y="2372563"/>
            <a:ext cx="9003600" cy="785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1200"/>
              </a:spcBef>
              <a:spcAft>
                <a:spcPts val="1200"/>
              </a:spcAft>
              <a:buClr>
                <a:schemeClr val="dk1"/>
              </a:buClr>
              <a:buSzPts val="1100"/>
              <a:buFont typeface="Arial"/>
              <a:buNone/>
            </a:pPr>
            <a:r>
              <a:rPr b="0" i="0" lang="es-MX" sz="1800" u="none" cap="none" strike="noStrike">
                <a:solidFill>
                  <a:schemeClr val="dk1"/>
                </a:solidFill>
                <a:latin typeface="Arial"/>
                <a:ea typeface="Arial"/>
                <a:cs typeface="Arial"/>
                <a:sym typeface="Arial"/>
              </a:rPr>
              <a:t>Se utilizará </a:t>
            </a:r>
            <a:r>
              <a:rPr b="1" i="0" lang="es-MX" sz="1800" u="none" cap="none" strike="noStrike">
                <a:solidFill>
                  <a:schemeClr val="dk1"/>
                </a:solidFill>
                <a:latin typeface="Arial"/>
                <a:ea typeface="Arial"/>
                <a:cs typeface="Arial"/>
                <a:sym typeface="Arial"/>
              </a:rPr>
              <a:t>Scrum</a:t>
            </a:r>
            <a:r>
              <a:rPr b="0" i="0" lang="es-MX" sz="1800" u="none" cap="none" strike="noStrike">
                <a:solidFill>
                  <a:schemeClr val="dk1"/>
                </a:solidFill>
                <a:latin typeface="Arial"/>
                <a:ea typeface="Arial"/>
                <a:cs typeface="Arial"/>
                <a:sym typeface="Arial"/>
              </a:rPr>
              <a:t> como marco de trabajo ágil, ya que permite dividir el proyecto en entregas incrementales y adaptarse a cambios.</a:t>
            </a:r>
            <a:endParaRPr b="0" i="0" sz="1600" u="none" cap="none" strike="noStrike">
              <a:solidFill>
                <a:srgbClr val="000000"/>
              </a:solidFill>
              <a:latin typeface="Calibri"/>
              <a:ea typeface="Calibri"/>
              <a:cs typeface="Calibri"/>
              <a:sym typeface="Calibri"/>
            </a:endParaRPr>
          </a:p>
        </p:txBody>
      </p:sp>
      <p:pic>
        <p:nvPicPr>
          <p:cNvPr id="163" name="Google Shape;163;p6" title="Imagen de WhatsApp 2025-09-05 a las 19.42.07_a590e4db.jpg"/>
          <p:cNvPicPr preferRelativeResize="0"/>
          <p:nvPr/>
        </p:nvPicPr>
        <p:blipFill>
          <a:blip r:embed="rId4">
            <a:alphaModFix/>
          </a:blip>
          <a:stretch>
            <a:fillRect/>
          </a:stretch>
        </p:blipFill>
        <p:spPr>
          <a:xfrm>
            <a:off x="160425" y="96287"/>
            <a:ext cx="1323474" cy="1323474"/>
          </a:xfrm>
          <a:prstGeom prst="rect">
            <a:avLst/>
          </a:prstGeom>
          <a:noFill/>
          <a:ln>
            <a:noFill/>
          </a:ln>
        </p:spPr>
      </p:pic>
      <p:cxnSp>
        <p:nvCxnSpPr>
          <p:cNvPr id="164" name="Google Shape;164;p6"/>
          <p:cNvCxnSpPr/>
          <p:nvPr/>
        </p:nvCxnSpPr>
        <p:spPr>
          <a:xfrm flipH="1">
            <a:off x="5614850" y="3609463"/>
            <a:ext cx="4800" cy="3027900"/>
          </a:xfrm>
          <a:prstGeom prst="straightConnector1">
            <a:avLst/>
          </a:prstGeom>
          <a:noFill/>
          <a:ln cap="flat" cmpd="sng" w="9525">
            <a:solidFill>
              <a:srgbClr val="000000"/>
            </a:solidFill>
            <a:prstDash val="solid"/>
            <a:round/>
            <a:headEnd len="med" w="med" type="none"/>
            <a:tailEnd len="med" w="med" type="none"/>
          </a:ln>
        </p:spPr>
      </p:cxnSp>
      <p:sp>
        <p:nvSpPr>
          <p:cNvPr id="165" name="Google Shape;165;p6"/>
          <p:cNvSpPr txBox="1"/>
          <p:nvPr/>
        </p:nvSpPr>
        <p:spPr>
          <a:xfrm>
            <a:off x="6316600" y="3368850"/>
            <a:ext cx="4085700" cy="156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MX" sz="1800">
                <a:solidFill>
                  <a:schemeClr val="dk1"/>
                </a:solidFill>
              </a:rPr>
              <a:t>Product Backlog:</a:t>
            </a:r>
            <a:r>
              <a:rPr lang="es-MX" sz="1800">
                <a:solidFill>
                  <a:schemeClr val="dk1"/>
                </a:solidFill>
              </a:rPr>
              <a:t> HU1–HU17 (organizadas en épicas).</a:t>
            </a:r>
            <a:br>
              <a:rPr lang="es-MX" sz="1800">
                <a:solidFill>
                  <a:schemeClr val="dk1"/>
                </a:solidFill>
              </a:rPr>
            </a:br>
            <a:r>
              <a:rPr b="1" lang="es-MX" sz="1800">
                <a:solidFill>
                  <a:schemeClr val="dk1"/>
                </a:solidFill>
              </a:rPr>
              <a:t>Sprint Backlog:</a:t>
            </a:r>
            <a:r>
              <a:rPr lang="es-MX" sz="1800">
                <a:solidFill>
                  <a:schemeClr val="dk1"/>
                </a:solidFill>
              </a:rPr>
              <a:t> Historias seleccionadas para cada sprint.</a:t>
            </a:r>
            <a:endParaRPr sz="1800">
              <a:solidFill>
                <a:schemeClr val="dk1"/>
              </a:solidFill>
            </a:endParaRPr>
          </a:p>
          <a:p>
            <a:pPr indent="0" lvl="0" marL="0" rtl="0" algn="l">
              <a:spcBef>
                <a:spcPts val="0"/>
              </a:spcBef>
              <a:spcAft>
                <a:spcPts val="0"/>
              </a:spcAft>
              <a:buClr>
                <a:schemeClr val="dk1"/>
              </a:buClr>
              <a:buSzPts val="1100"/>
              <a:buFont typeface="Arial"/>
              <a:buNone/>
            </a:pPr>
            <a:r>
              <a:rPr b="1" lang="es-MX" sz="1800">
                <a:solidFill>
                  <a:schemeClr val="dk1"/>
                </a:solidFill>
              </a:rPr>
              <a:t>Sprint planning:</a:t>
            </a:r>
            <a:r>
              <a:rPr lang="es-MX" sz="1800">
                <a:solidFill>
                  <a:schemeClr val="dk1"/>
                </a:solidFill>
              </a:rPr>
              <a:t> selección de HU al inicio de cada sprint</a:t>
            </a:r>
            <a:endParaRPr sz="1800">
              <a:solidFill>
                <a:schemeClr val="dk1"/>
              </a:solidFill>
            </a:endParaRPr>
          </a:p>
          <a:p>
            <a:pPr indent="0" lvl="0" marL="0" rtl="0" algn="l">
              <a:spcBef>
                <a:spcPts val="0"/>
              </a:spcBef>
              <a:spcAft>
                <a:spcPts val="0"/>
              </a:spcAft>
              <a:buNone/>
            </a:pPr>
            <a:r>
              <a:rPr b="1" lang="es-MX" sz="1800">
                <a:solidFill>
                  <a:schemeClr val="dk1"/>
                </a:solidFill>
              </a:rPr>
              <a:t>Sprint Review:</a:t>
            </a:r>
            <a:r>
              <a:rPr lang="es-MX" sz="1800">
                <a:solidFill>
                  <a:schemeClr val="dk1"/>
                </a:solidFill>
              </a:rPr>
              <a:t> demo al cierre de sprint </a:t>
            </a:r>
            <a:endParaRPr sz="1800">
              <a:solidFill>
                <a:schemeClr val="dk1"/>
              </a:solidFill>
            </a:endParaRPr>
          </a:p>
          <a:p>
            <a:pPr indent="0" lvl="0" marL="0" rtl="0" algn="l">
              <a:spcBef>
                <a:spcPts val="0"/>
              </a:spcBef>
              <a:spcAft>
                <a:spcPts val="0"/>
              </a:spcAft>
              <a:buNone/>
            </a:pPr>
            <a:r>
              <a:rPr b="1" lang="es-MX" sz="1800">
                <a:solidFill>
                  <a:schemeClr val="dk1"/>
                </a:solidFill>
              </a:rPr>
              <a:t>Sprint Retrospective:</a:t>
            </a:r>
            <a:r>
              <a:rPr lang="es-MX" sz="1800">
                <a:solidFill>
                  <a:schemeClr val="dk1"/>
                </a:solidFill>
              </a:rPr>
              <a:t> mejoras de equipo.</a:t>
            </a:r>
            <a:endParaRPr sz="1800">
              <a:solidFill>
                <a:schemeClr val="dk1"/>
              </a:solidFill>
            </a:endParaRPr>
          </a:p>
        </p:txBody>
      </p:sp>
    </p:spTree>
  </p:cSld>
  <p:clrMapOvr>
    <a:masterClrMapping/>
  </p:clrMapOvr>
  <p:transition spd="slow">
    <p:wipe dir="l"/>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descr="EscuelaIT Duoc UC - Escuela de Informática y Telecomunicaciones Duoc UC - Duoc  UC | LinkedIn" id="170" name="Google Shape;170;p7"/>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171" name="Google Shape;171;p7"/>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7"/>
          <p:cNvSpPr txBox="1"/>
          <p:nvPr/>
        </p:nvSpPr>
        <p:spPr>
          <a:xfrm>
            <a:off x="1" y="992906"/>
            <a:ext cx="12192000" cy="1139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Release Plan del desarrollo del proyecto</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lang="es-MX" sz="1600" u="sng">
                <a:solidFill>
                  <a:schemeClr val="hlink"/>
                </a:solidFill>
                <a:latin typeface="Calibri"/>
                <a:ea typeface="Calibri"/>
                <a:cs typeface="Calibri"/>
                <a:sym typeface="Calibri"/>
                <a:hlinkClick r:id="rId4"/>
              </a:rPr>
              <a:t>https://duocuc-team-lafjvazm.atlassian.net/jira/software/projects/KAN/boards/1</a:t>
            </a:r>
            <a:endParaRPr sz="1600">
              <a:solidFill>
                <a:srgbClr val="75707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p:txBody>
      </p:sp>
      <p:cxnSp>
        <p:nvCxnSpPr>
          <p:cNvPr id="173" name="Google Shape;173;p7"/>
          <p:cNvCxnSpPr/>
          <p:nvPr/>
        </p:nvCxnSpPr>
        <p:spPr>
          <a:xfrm>
            <a:off x="0" y="758027"/>
            <a:ext cx="4085617" cy="0"/>
          </a:xfrm>
          <a:prstGeom prst="straightConnector1">
            <a:avLst/>
          </a:prstGeom>
          <a:noFill/>
          <a:ln cap="flat" cmpd="sng" w="15875">
            <a:solidFill>
              <a:srgbClr val="F5F7FC"/>
            </a:solidFill>
            <a:prstDash val="solid"/>
            <a:miter lim="800000"/>
            <a:headEnd len="sm" w="sm" type="none"/>
            <a:tailEnd len="sm" w="sm" type="none"/>
          </a:ln>
        </p:spPr>
      </p:cxnSp>
      <p:pic>
        <p:nvPicPr>
          <p:cNvPr id="174" name="Google Shape;174;p7" title="Captura de pantalla 2025-09-05 183031.png"/>
          <p:cNvPicPr preferRelativeResize="0"/>
          <p:nvPr/>
        </p:nvPicPr>
        <p:blipFill>
          <a:blip r:embed="rId5">
            <a:alphaModFix/>
          </a:blip>
          <a:stretch>
            <a:fillRect/>
          </a:stretch>
        </p:blipFill>
        <p:spPr>
          <a:xfrm>
            <a:off x="1202825" y="1964706"/>
            <a:ext cx="9786351" cy="4667495"/>
          </a:xfrm>
          <a:prstGeom prst="rect">
            <a:avLst/>
          </a:prstGeom>
          <a:noFill/>
          <a:ln>
            <a:noFill/>
          </a:ln>
        </p:spPr>
      </p:pic>
      <p:pic>
        <p:nvPicPr>
          <p:cNvPr id="175" name="Google Shape;175;p7" title="Imagen de WhatsApp 2025-09-05 a las 19.42.07_a590e4db.jpg"/>
          <p:cNvPicPr preferRelativeResize="0"/>
          <p:nvPr/>
        </p:nvPicPr>
        <p:blipFill>
          <a:blip r:embed="rId6">
            <a:alphaModFix/>
          </a:blip>
          <a:stretch>
            <a:fillRect/>
          </a:stretch>
        </p:blipFill>
        <p:spPr>
          <a:xfrm>
            <a:off x="160425" y="96287"/>
            <a:ext cx="1323474" cy="1323474"/>
          </a:xfrm>
          <a:prstGeom prst="rect">
            <a:avLst/>
          </a:prstGeom>
          <a:noFill/>
          <a:ln>
            <a:noFill/>
          </a:ln>
        </p:spPr>
      </p:pic>
    </p:spTree>
  </p:cSld>
  <p:clrMapOvr>
    <a:masterClrMapping/>
  </p:clrMapOvr>
  <p:transition spd="slow">
    <p:wipe dir="l"/>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descr="EscuelaIT Duoc UC - Escuela de Informática y Telecomunicaciones Duoc UC - Duoc  UC | LinkedIn" id="180" name="Google Shape;180;g37c3499a486_0_0"/>
          <p:cNvPicPr preferRelativeResize="0"/>
          <p:nvPr/>
        </p:nvPicPr>
        <p:blipFill rotWithShape="1">
          <a:blip r:embed="rId3">
            <a:alphaModFix/>
          </a:blip>
          <a:srcRect b="0" l="0" r="0" t="0"/>
          <a:stretch/>
        </p:blipFill>
        <p:spPr>
          <a:xfrm>
            <a:off x="8772152" y="207550"/>
            <a:ext cx="3141406" cy="785352"/>
          </a:xfrm>
          <a:prstGeom prst="rect">
            <a:avLst/>
          </a:prstGeom>
          <a:noFill/>
          <a:ln>
            <a:noFill/>
          </a:ln>
        </p:spPr>
      </p:pic>
      <p:sp>
        <p:nvSpPr>
          <p:cNvPr id="181" name="Google Shape;181;g37c3499a486_0_0"/>
          <p:cNvSpPr txBox="1"/>
          <p:nvPr/>
        </p:nvSpPr>
        <p:spPr>
          <a:xfrm>
            <a:off x="136188" y="368928"/>
            <a:ext cx="12192000" cy="30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g37c3499a486_0_0"/>
          <p:cNvSpPr txBox="1"/>
          <p:nvPr/>
        </p:nvSpPr>
        <p:spPr>
          <a:xfrm>
            <a:off x="1" y="992906"/>
            <a:ext cx="12192000" cy="1139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s-MX" sz="3600" u="none" cap="none" strike="noStrike">
                <a:solidFill>
                  <a:schemeClr val="dk1"/>
                </a:solidFill>
                <a:latin typeface="Calibri"/>
                <a:ea typeface="Calibri"/>
                <a:cs typeface="Calibri"/>
                <a:sym typeface="Calibri"/>
              </a:rPr>
              <a:t>Release  1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757070"/>
              </a:solidFill>
              <a:latin typeface="Calibri"/>
              <a:ea typeface="Calibri"/>
              <a:cs typeface="Calibri"/>
              <a:sym typeface="Calibri"/>
            </a:endParaRPr>
          </a:p>
        </p:txBody>
      </p:sp>
      <p:cxnSp>
        <p:nvCxnSpPr>
          <p:cNvPr id="183" name="Google Shape;183;g37c3499a486_0_0"/>
          <p:cNvCxnSpPr/>
          <p:nvPr/>
        </p:nvCxnSpPr>
        <p:spPr>
          <a:xfrm>
            <a:off x="0" y="758027"/>
            <a:ext cx="4085700" cy="0"/>
          </a:xfrm>
          <a:prstGeom prst="straightConnector1">
            <a:avLst/>
          </a:prstGeom>
          <a:noFill/>
          <a:ln cap="flat" cmpd="sng" w="15875">
            <a:solidFill>
              <a:srgbClr val="F5F7FC"/>
            </a:solidFill>
            <a:prstDash val="solid"/>
            <a:miter lim="800000"/>
            <a:headEnd len="sm" w="sm" type="none"/>
            <a:tailEnd len="sm" w="sm" type="none"/>
          </a:ln>
        </p:spPr>
      </p:cxnSp>
      <p:pic>
        <p:nvPicPr>
          <p:cNvPr id="184" name="Google Shape;184;g37c3499a486_0_0" title="Captura de pantalla 2025-09-05 192933.png"/>
          <p:cNvPicPr preferRelativeResize="0"/>
          <p:nvPr/>
        </p:nvPicPr>
        <p:blipFill>
          <a:blip r:embed="rId4">
            <a:alphaModFix/>
          </a:blip>
          <a:stretch>
            <a:fillRect/>
          </a:stretch>
        </p:blipFill>
        <p:spPr>
          <a:xfrm>
            <a:off x="974575" y="2003656"/>
            <a:ext cx="9981405" cy="4421193"/>
          </a:xfrm>
          <a:prstGeom prst="rect">
            <a:avLst/>
          </a:prstGeom>
          <a:noFill/>
          <a:ln>
            <a:noFill/>
          </a:ln>
        </p:spPr>
      </p:pic>
      <p:pic>
        <p:nvPicPr>
          <p:cNvPr id="185" name="Google Shape;185;g37c3499a486_0_0" title="Imagen de WhatsApp 2025-09-05 a las 19.42.07_a590e4db.jpg"/>
          <p:cNvPicPr preferRelativeResize="0"/>
          <p:nvPr/>
        </p:nvPicPr>
        <p:blipFill>
          <a:blip r:embed="rId5">
            <a:alphaModFix/>
          </a:blip>
          <a:stretch>
            <a:fillRect/>
          </a:stretch>
        </p:blipFill>
        <p:spPr>
          <a:xfrm>
            <a:off x="160425" y="96287"/>
            <a:ext cx="1323474" cy="13234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2023-10-28T21:12:11Z</dcterms:created>
  <dc:creator>Gerardo Galan Cruz</dc:creator>
</cp:coreProperties>
</file>